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Helvetica Neue"/>
      <p:regular r:id="rId50"/>
      <p:bold r:id="rId51"/>
      <p:italic r:id="rId52"/>
      <p:boldItalic r:id="rId53"/>
    </p:embeddedFont>
    <p:embeddedFont>
      <p:font typeface="Helvetica Neue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0ACAE8-23C7-4FAF-82E6-244CAD217772}">
  <a:tblStyle styleId="{D60ACAE8-23C7-4FAF-82E6-244CAD2177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55" Type="http://schemas.openxmlformats.org/officeDocument/2006/relationships/font" Target="fonts/HelveticaNeueLight-bold.fntdata"/><Relationship Id="rId10" Type="http://schemas.openxmlformats.org/officeDocument/2006/relationships/slide" Target="slides/slide5.xml"/><Relationship Id="rId54" Type="http://schemas.openxmlformats.org/officeDocument/2006/relationships/font" Target="fonts/HelveticaNeueLight-regular.fntdata"/><Relationship Id="rId13" Type="http://schemas.openxmlformats.org/officeDocument/2006/relationships/slide" Target="slides/slide8.xml"/><Relationship Id="rId57" Type="http://schemas.openxmlformats.org/officeDocument/2006/relationships/font" Target="fonts/HelveticaNeueLight-boldItalic.fntdata"/><Relationship Id="rId12" Type="http://schemas.openxmlformats.org/officeDocument/2006/relationships/slide" Target="slides/slide7.xml"/><Relationship Id="rId56" Type="http://schemas.openxmlformats.org/officeDocument/2006/relationships/font" Target="fonts/HelveticaNeue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1ff0c33d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f0c33d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227965f60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227965f60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227965f60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227965f60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27965f60_4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227965f60_4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22acb7f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22acb7f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227965f60_4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227965f60_4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22acb7f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22acb7f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22acb7f7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22acb7f7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22acb7f7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22acb7f7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Augmenting paths only contain unsaturated edges !!!!</a:t>
            </a:r>
            <a:endParaRPr/>
          </a:p>
          <a:p>
            <a:pPr indent="0" lvl="0" marL="0" rtl="0" algn="l">
              <a:spcBef>
                <a:spcPts val="0"/>
              </a:spcBef>
              <a:spcAft>
                <a:spcPts val="0"/>
              </a:spcAft>
              <a:buNone/>
            </a:pPr>
            <a:r>
              <a:rPr lang="en"/>
              <a:t>Here we can see that the edges coming out from s are saturated and so are the others entailing that the value of max flow is 14.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2aa0f46b4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a0f46b4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22f02f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22f02f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u_f(P) is the maximum amount of flow we can push through augmenting path P in G_f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29508ff6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508ff6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22f02f7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22f02f7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f5bb50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f5bb50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max flow is 2X, but ford fulkerson algorithm might take the alternate of s12t and s21t, hence the running time is \theta(X) = \Omega(f*). Caveat : Does not specify which augmenting path to use if there are multiple of them</a:t>
            </a:r>
            <a:endParaRPr/>
          </a:p>
          <a:p>
            <a:pPr indent="0" lvl="0" marL="0" rtl="0" algn="l">
              <a:spcBef>
                <a:spcPts val="0"/>
              </a:spcBef>
              <a:spcAft>
                <a:spcPts val="0"/>
              </a:spcAft>
              <a:buNone/>
            </a:pPr>
            <a:r>
              <a:rPr lang="en"/>
              <a:t>p</a:t>
            </a:r>
            <a:r>
              <a:rPr lang="en"/>
              <a:t>seudo -polynomial time : running time is polynomial in numeric value of the input (largest integer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f5bb50f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f5bb50f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irrational capacities: 1) integer restriction is artificial 2) behavior of the algorithm with irrational inputs tells us something about its worst-case behavior in practice given floating-point capacities 3) carelessly implemented ford fulkerson can easily enter an infinite loop because of round of error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f5bb50f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f5bb50f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aa0f46b4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a0f46b4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2aa0f46b4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a0f46b4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2aa0f46b41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a0f46b41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augmenting path with:</a:t>
            </a:r>
            <a:endParaRPr/>
          </a:p>
          <a:p>
            <a:pPr indent="0" lvl="0" marL="0" rtl="0" algn="l">
              <a:spcBef>
                <a:spcPts val="0"/>
              </a:spcBef>
              <a:spcAft>
                <a:spcPts val="0"/>
              </a:spcAft>
              <a:buNone/>
            </a:pPr>
            <a:r>
              <a:rPr lang="en"/>
              <a:t>Max bottleneck capacity (fat pipe), Sufficiently large capacity (capacity scaling), Fewer number of arcs (shortest path)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2aa0f46b4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a0f46b4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f5bb50f9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f5bb50f9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f5bb50f9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f5bb50f9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268c6da47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8c6da47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f5bb50f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f5bb50f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f5bb50f9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f5bb50f9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3f5bb50f9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f5bb50f9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f5bb50f9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f5bb50f9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f5bb50f9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f5bb50f9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f5bb50f9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f5bb50f9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f5bb50f9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f5bb50f9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f5bb50f9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f5bb50f9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f5bb50f9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f5bb50f9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f5bb50f9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f5bb50f9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2aa0f46b4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a0f46b4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3f5bb50f9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f5bb50f9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5bb50f9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f5bb50f9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f5bb50f9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f5bb50f9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 the cumulative sum for all columns. Assuming that the maximum subarray is between row r1 and r2 (inclusive) try all O(n 2 ) (r1,r2) pairs such that r1 &lt; r2. Since, we have already computed the cumulative sum of all columns, the sum of elements in A[r1 . . .r2][c] for column c can be computed in O(1)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Intuitively, this means that each cumulative sum for a column is an element of a 1D array across all columns, that is 1D array with one row and n columns. Using the 1D counterpart (O(n)) as a subroutine inside each rows r1 and r2 combined gives an algorithm with running time O(n 3 )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2aa0f46b41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a0f46b41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2aa0f46b41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a0f46b41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227965f60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227965f60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227965f60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227965f60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227965f60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227965f60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227965f60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227965f60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227965f60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227965f60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gi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gif"/><Relationship Id="rId4" Type="http://schemas.openxmlformats.org/officeDocument/2006/relationships/image" Target="../media/image17.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gif"/><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47.png"/><Relationship Id="rId7" Type="http://schemas.openxmlformats.org/officeDocument/2006/relationships/image" Target="../media/image3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gif"/><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3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gif"/><Relationship Id="rId4" Type="http://schemas.openxmlformats.org/officeDocument/2006/relationships/image" Target="../media/image18.gif"/><Relationship Id="rId10"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11.gif"/><Relationship Id="rId6" Type="http://schemas.openxmlformats.org/officeDocument/2006/relationships/image" Target="../media/image20.gif"/><Relationship Id="rId7" Type="http://schemas.openxmlformats.org/officeDocument/2006/relationships/image" Target="../media/image21.gif"/><Relationship Id="rId8"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gif"/><Relationship Id="rId5" Type="http://schemas.openxmlformats.org/officeDocument/2006/relationships/image" Target="../media/image22.png"/><Relationship Id="rId6" Type="http://schemas.openxmlformats.org/officeDocument/2006/relationships/image" Target="../media/image12.gif"/><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gif"/><Relationship Id="rId4" Type="http://schemas.openxmlformats.org/officeDocument/2006/relationships/image" Target="../media/image20.gif"/><Relationship Id="rId5" Type="http://schemas.openxmlformats.org/officeDocument/2006/relationships/image" Target="../media/image10.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gif"/><Relationship Id="rId4" Type="http://schemas.openxmlformats.org/officeDocument/2006/relationships/image" Target="../media/image20.gif"/><Relationship Id="rId5" Type="http://schemas.openxmlformats.org/officeDocument/2006/relationships/image" Target="../media/image10.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gif"/><Relationship Id="rId4" Type="http://schemas.openxmlformats.org/officeDocument/2006/relationships/image" Target="../media/image34.gif"/><Relationship Id="rId5"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8.gif"/><Relationship Id="rId4" Type="http://schemas.openxmlformats.org/officeDocument/2006/relationships/image" Target="../media/image34.gif"/><Relationship Id="rId5"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3.gif"/><Relationship Id="rId5"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4.png"/><Relationship Id="rId5"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5.gif"/><Relationship Id="rId4" Type="http://schemas.openxmlformats.org/officeDocument/2006/relationships/image" Target="../media/image40.gif"/><Relationship Id="rId5" Type="http://schemas.openxmlformats.org/officeDocument/2006/relationships/image" Target="../media/image44.gif"/><Relationship Id="rId6" Type="http://schemas.openxmlformats.org/officeDocument/2006/relationships/image" Target="../media/image4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6.gif"/><Relationship Id="rId5"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gif"/><Relationship Id="rId4" Type="http://schemas.openxmlformats.org/officeDocument/2006/relationships/image" Target="../media/image6.gif"/><Relationship Id="rId5" Type="http://schemas.openxmlformats.org/officeDocument/2006/relationships/image" Target="../media/image2.gif"/><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gif"/><Relationship Id="rId4" Type="http://schemas.openxmlformats.org/officeDocument/2006/relationships/image" Target="../media/image6.gif"/><Relationship Id="rId5" Type="http://schemas.openxmlformats.org/officeDocument/2006/relationships/image" Target="../media/image2.gif"/><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6.gif"/><Relationship Id="rId5" Type="http://schemas.openxmlformats.org/officeDocument/2006/relationships/image" Target="../media/image2.gif"/><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gi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52464"/>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200">
                <a:solidFill>
                  <a:schemeClr val="accent5"/>
                </a:solidFill>
                <a:latin typeface="Helvetica Neue"/>
                <a:ea typeface="Helvetica Neue"/>
                <a:cs typeface="Helvetica Neue"/>
                <a:sym typeface="Helvetica Neue"/>
              </a:rPr>
              <a:t>Efficient Algorithms</a:t>
            </a:r>
            <a:endParaRPr b="1" sz="6200">
              <a:solidFill>
                <a:schemeClr val="accent5"/>
              </a:solidFill>
              <a:latin typeface="Helvetica Neue"/>
              <a:ea typeface="Helvetica Neue"/>
              <a:cs typeface="Helvetica Neue"/>
              <a:sym typeface="Helvetica Neue"/>
            </a:endParaRPr>
          </a:p>
        </p:txBody>
      </p:sp>
      <p:sp>
        <p:nvSpPr>
          <p:cNvPr id="55" name="Google Shape;55;p13"/>
          <p:cNvSpPr txBox="1"/>
          <p:nvPr>
            <p:ph idx="1" type="subTitle"/>
          </p:nvPr>
        </p:nvSpPr>
        <p:spPr>
          <a:xfrm>
            <a:off x="311700" y="1408424"/>
            <a:ext cx="8520600" cy="8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434343"/>
                </a:solidFill>
                <a:latin typeface="Helvetica Neue Light"/>
                <a:ea typeface="Helvetica Neue Light"/>
                <a:cs typeface="Helvetica Neue Light"/>
                <a:sym typeface="Helvetica Neue Light"/>
              </a:rPr>
              <a:t>From the lens of Competitive Programming</a:t>
            </a:r>
            <a:endParaRPr sz="2900">
              <a:solidFill>
                <a:srgbClr val="434343"/>
              </a:solidFill>
              <a:latin typeface="Helvetica Neue Light"/>
              <a:ea typeface="Helvetica Neue Light"/>
              <a:cs typeface="Helvetica Neue Light"/>
              <a:sym typeface="Helvetica Neue Light"/>
            </a:endParaRPr>
          </a:p>
        </p:txBody>
      </p:sp>
      <p:sp>
        <p:nvSpPr>
          <p:cNvPr id="56" name="Google Shape;56;p13"/>
          <p:cNvSpPr txBox="1"/>
          <p:nvPr/>
        </p:nvSpPr>
        <p:spPr>
          <a:xfrm>
            <a:off x="137625" y="3382880"/>
            <a:ext cx="8770800" cy="6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Helvetica Neue Light"/>
                <a:ea typeface="Helvetica Neue Light"/>
                <a:cs typeface="Helvetica Neue Light"/>
                <a:sym typeface="Helvetica Neue Light"/>
              </a:rPr>
              <a:t>Yash Patel</a:t>
            </a:r>
            <a:br>
              <a:rPr baseline="30000" lang="en" sz="1500">
                <a:solidFill>
                  <a:srgbClr val="434343"/>
                </a:solidFill>
                <a:latin typeface="Helvetica Neue Light"/>
                <a:ea typeface="Helvetica Neue Light"/>
                <a:cs typeface="Helvetica Neue Light"/>
                <a:sym typeface="Helvetica Neue Light"/>
              </a:rPr>
            </a:br>
            <a:br>
              <a:rPr baseline="30000" lang="en" sz="600">
                <a:solidFill>
                  <a:srgbClr val="434343"/>
                </a:solidFill>
                <a:latin typeface="Helvetica Neue Light"/>
                <a:ea typeface="Helvetica Neue Light"/>
                <a:cs typeface="Helvetica Neue Light"/>
                <a:sym typeface="Helvetica Neue Light"/>
              </a:rPr>
            </a:br>
            <a:r>
              <a:rPr lang="en" sz="1200">
                <a:solidFill>
                  <a:srgbClr val="434343"/>
                </a:solidFill>
                <a:latin typeface="Helvetica Neue Light"/>
                <a:ea typeface="Helvetica Neue Light"/>
                <a:cs typeface="Helvetica Neue Light"/>
                <a:sym typeface="Helvetica Neue Light"/>
              </a:rPr>
              <a:t>University of Bonn, Bonn, Germany</a:t>
            </a:r>
            <a:endParaRPr sz="12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solidFill>
                <a:srgbClr val="434343"/>
              </a:solidFill>
              <a:latin typeface="Helvetica Neue Light"/>
              <a:ea typeface="Helvetica Neue Light"/>
              <a:cs typeface="Helvetica Neue Light"/>
              <a:sym typeface="Helvetica Neue Light"/>
            </a:endParaRPr>
          </a:p>
        </p:txBody>
      </p:sp>
      <p:sp>
        <p:nvSpPr>
          <p:cNvPr id="57" name="Google Shape;57;p13"/>
          <p:cNvSpPr/>
          <p:nvPr/>
        </p:nvSpPr>
        <p:spPr>
          <a:xfrm>
            <a:off x="0" y="4946300"/>
            <a:ext cx="9144000" cy="197100"/>
          </a:xfrm>
          <a:prstGeom prst="rect">
            <a:avLst/>
          </a:prstGeom>
          <a:solidFill>
            <a:srgbClr val="000000">
              <a:alpha val="87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2"/>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A Quest towards an algorithm</a:t>
            </a:r>
            <a:endParaRPr sz="3200">
              <a:solidFill>
                <a:schemeClr val="accent5"/>
              </a:solidFill>
              <a:latin typeface="Helvetica Neue Light"/>
              <a:ea typeface="Helvetica Neue Light"/>
              <a:cs typeface="Helvetica Neue Light"/>
              <a:sym typeface="Helvetica Neue Light"/>
            </a:endParaRPr>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2"/>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Find an s-t path where each arc has 		         and </a:t>
            </a:r>
            <a:r>
              <a:rPr b="1" lang="en" sz="1800">
                <a:solidFill>
                  <a:schemeClr val="dk2"/>
                </a:solidFill>
                <a:latin typeface="Helvetica Neue"/>
                <a:ea typeface="Helvetica Neue"/>
                <a:cs typeface="Helvetica Neue"/>
                <a:sym typeface="Helvetica Neue"/>
              </a:rPr>
              <a:t>augment</a:t>
            </a:r>
            <a:r>
              <a:rPr lang="en" sz="1800">
                <a:solidFill>
                  <a:schemeClr val="dk2"/>
                </a:solidFill>
                <a:latin typeface="Helvetica Neue Light"/>
                <a:ea typeface="Helvetica Neue Light"/>
                <a:cs typeface="Helvetica Neue Light"/>
                <a:sym typeface="Helvetica Neue Light"/>
              </a:rPr>
              <a:t> flow along the path.</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Repeat until an s-t path exists. </a:t>
            </a:r>
            <a:endParaRPr sz="1800">
              <a:solidFill>
                <a:schemeClr val="dk2"/>
              </a:solidFill>
              <a:latin typeface="Helvetica Neue Light"/>
              <a:ea typeface="Helvetica Neue Light"/>
              <a:cs typeface="Helvetica Neue Light"/>
              <a:sym typeface="Helvetica Neue Light"/>
            </a:endParaRPr>
          </a:p>
        </p:txBody>
      </p:sp>
      <p:pic>
        <p:nvPicPr>
          <p:cNvPr id="151" name="Google Shape;151;p2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552350" y="1133525"/>
            <a:ext cx="990600" cy="200025"/>
          </a:xfrm>
          <a:prstGeom prst="rect">
            <a:avLst/>
          </a:prstGeom>
          <a:noFill/>
          <a:ln>
            <a:noFill/>
          </a:ln>
        </p:spPr>
      </p:pic>
      <p:sp>
        <p:nvSpPr>
          <p:cNvPr id="152" name="Google Shape;152;p22"/>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10</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53" name="Google Shape;153;p22"/>
          <p:cNvPicPr preferRelativeResize="0"/>
          <p:nvPr/>
        </p:nvPicPr>
        <p:blipFill>
          <a:blip r:embed="rId4">
            <a:alphaModFix/>
          </a:blip>
          <a:stretch>
            <a:fillRect/>
          </a:stretch>
        </p:blipFill>
        <p:spPr>
          <a:xfrm>
            <a:off x="2995613" y="3495675"/>
            <a:ext cx="5133975" cy="165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3"/>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A Quest towards an algorithm</a:t>
            </a:r>
            <a:endParaRPr sz="3200">
              <a:solidFill>
                <a:schemeClr val="accent5"/>
              </a:solidFill>
              <a:latin typeface="Helvetica Neue Light"/>
              <a:ea typeface="Helvetica Neue Light"/>
              <a:cs typeface="Helvetica Neue Light"/>
              <a:sym typeface="Helvetica Neue Light"/>
            </a:endParaRPr>
          </a:p>
        </p:txBody>
      </p:sp>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23"/>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Find an s-t path where each arc has 		         and </a:t>
            </a:r>
            <a:r>
              <a:rPr b="1" lang="en" sz="1800">
                <a:solidFill>
                  <a:schemeClr val="dk2"/>
                </a:solidFill>
                <a:latin typeface="Helvetica Neue"/>
                <a:ea typeface="Helvetica Neue"/>
                <a:cs typeface="Helvetica Neue"/>
                <a:sym typeface="Helvetica Neue"/>
              </a:rPr>
              <a:t>augment</a:t>
            </a:r>
            <a:r>
              <a:rPr lang="en" sz="1800">
                <a:solidFill>
                  <a:schemeClr val="dk2"/>
                </a:solidFill>
                <a:latin typeface="Helvetica Neue Light"/>
                <a:ea typeface="Helvetica Neue Light"/>
                <a:cs typeface="Helvetica Neue Light"/>
                <a:sym typeface="Helvetica Neue Light"/>
              </a:rPr>
              <a:t> flow along the path.</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Repeat until an s-t path exists. </a:t>
            </a:r>
            <a:endParaRPr sz="1800">
              <a:solidFill>
                <a:schemeClr val="dk2"/>
              </a:solidFill>
              <a:latin typeface="Helvetica Neue Light"/>
              <a:ea typeface="Helvetica Neue Light"/>
              <a:cs typeface="Helvetica Neue Light"/>
              <a:sym typeface="Helvetica Neue Light"/>
            </a:endParaRPr>
          </a:p>
        </p:txBody>
      </p:sp>
      <p:pic>
        <p:nvPicPr>
          <p:cNvPr id="162" name="Google Shape;162;p2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552350" y="1133525"/>
            <a:ext cx="990600" cy="200025"/>
          </a:xfrm>
          <a:prstGeom prst="rect">
            <a:avLst/>
          </a:prstGeom>
          <a:noFill/>
          <a:ln>
            <a:noFill/>
          </a:ln>
        </p:spPr>
      </p:pic>
      <p:sp>
        <p:nvSpPr>
          <p:cNvPr id="163" name="Google Shape;163;p23"/>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10</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64" name="Google Shape;164;p23"/>
          <p:cNvPicPr preferRelativeResize="0"/>
          <p:nvPr/>
        </p:nvPicPr>
        <p:blipFill>
          <a:blip r:embed="rId4">
            <a:alphaModFix/>
          </a:blip>
          <a:stretch>
            <a:fillRect/>
          </a:stretch>
        </p:blipFill>
        <p:spPr>
          <a:xfrm>
            <a:off x="2995613" y="3495675"/>
            <a:ext cx="5133975" cy="1657350"/>
          </a:xfrm>
          <a:prstGeom prst="rect">
            <a:avLst/>
          </a:prstGeom>
          <a:noFill/>
          <a:ln>
            <a:noFill/>
          </a:ln>
        </p:spPr>
      </p:pic>
      <p:pic>
        <p:nvPicPr>
          <p:cNvPr id="165" name="Google Shape;165;p23"/>
          <p:cNvPicPr preferRelativeResize="0"/>
          <p:nvPr/>
        </p:nvPicPr>
        <p:blipFill>
          <a:blip r:embed="rId5">
            <a:alphaModFix/>
          </a:blip>
          <a:stretch>
            <a:fillRect/>
          </a:stretch>
        </p:blipFill>
        <p:spPr>
          <a:xfrm>
            <a:off x="2995613" y="1895475"/>
            <a:ext cx="5133975" cy="1657350"/>
          </a:xfrm>
          <a:prstGeom prst="rect">
            <a:avLst/>
          </a:prstGeom>
          <a:noFill/>
          <a:ln>
            <a:noFill/>
          </a:ln>
        </p:spPr>
      </p:pic>
      <p:sp>
        <p:nvSpPr>
          <p:cNvPr id="166" name="Google Shape;166;p23"/>
          <p:cNvSpPr txBox="1"/>
          <p:nvPr/>
        </p:nvSpPr>
        <p:spPr>
          <a:xfrm>
            <a:off x="152400" y="13335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4"/>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A Quest towards an algorithm</a:t>
            </a:r>
            <a:endParaRPr sz="3200">
              <a:solidFill>
                <a:schemeClr val="accent5"/>
              </a:solidFill>
              <a:latin typeface="Helvetica Neue Light"/>
              <a:ea typeface="Helvetica Neue Light"/>
              <a:cs typeface="Helvetica Neue Light"/>
              <a:sym typeface="Helvetica Neue Light"/>
            </a:endParaRPr>
          </a:p>
        </p:txBody>
      </p:sp>
      <p:sp>
        <p:nvSpPr>
          <p:cNvPr id="173" name="Google Shape;17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4"/>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Find an s-t path where each arc has 		         and </a:t>
            </a:r>
            <a:r>
              <a:rPr b="1" lang="en" sz="1800">
                <a:solidFill>
                  <a:schemeClr val="dk2"/>
                </a:solidFill>
                <a:latin typeface="Helvetica Neue"/>
                <a:ea typeface="Helvetica Neue"/>
                <a:cs typeface="Helvetica Neue"/>
                <a:sym typeface="Helvetica Neue"/>
              </a:rPr>
              <a:t>augment</a:t>
            </a:r>
            <a:r>
              <a:rPr lang="en" sz="1800">
                <a:solidFill>
                  <a:schemeClr val="dk2"/>
                </a:solidFill>
                <a:latin typeface="Helvetica Neue Light"/>
                <a:ea typeface="Helvetica Neue Light"/>
                <a:cs typeface="Helvetica Neue Light"/>
                <a:sym typeface="Helvetica Neue Light"/>
              </a:rPr>
              <a:t> flow along the path.</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Repeat until an s-t path exists. </a:t>
            </a:r>
            <a:endParaRPr sz="1800">
              <a:solidFill>
                <a:schemeClr val="dk2"/>
              </a:solidFill>
              <a:latin typeface="Helvetica Neue Light"/>
              <a:ea typeface="Helvetica Neue Light"/>
              <a:cs typeface="Helvetica Neue Light"/>
              <a:sym typeface="Helvetica Neue Light"/>
            </a:endParaRPr>
          </a:p>
        </p:txBody>
      </p:sp>
      <p:pic>
        <p:nvPicPr>
          <p:cNvPr id="175" name="Google Shape;175;p2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552350" y="1133525"/>
            <a:ext cx="990600" cy="200025"/>
          </a:xfrm>
          <a:prstGeom prst="rect">
            <a:avLst/>
          </a:prstGeom>
          <a:noFill/>
          <a:ln>
            <a:noFill/>
          </a:ln>
        </p:spPr>
      </p:pic>
      <p:sp>
        <p:nvSpPr>
          <p:cNvPr id="176" name="Google Shape;176;p24"/>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10</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77" name="Google Shape;177;p24"/>
          <p:cNvPicPr preferRelativeResize="0"/>
          <p:nvPr/>
        </p:nvPicPr>
        <p:blipFill>
          <a:blip r:embed="rId4">
            <a:alphaModFix/>
          </a:blip>
          <a:stretch>
            <a:fillRect/>
          </a:stretch>
        </p:blipFill>
        <p:spPr>
          <a:xfrm>
            <a:off x="2995613" y="3495675"/>
            <a:ext cx="5133975" cy="1657350"/>
          </a:xfrm>
          <a:prstGeom prst="rect">
            <a:avLst/>
          </a:prstGeom>
          <a:noFill/>
          <a:ln>
            <a:noFill/>
          </a:ln>
        </p:spPr>
      </p:pic>
      <p:pic>
        <p:nvPicPr>
          <p:cNvPr id="178" name="Google Shape;178;p24"/>
          <p:cNvPicPr preferRelativeResize="0"/>
          <p:nvPr/>
        </p:nvPicPr>
        <p:blipFill>
          <a:blip r:embed="rId5">
            <a:alphaModFix/>
          </a:blip>
          <a:stretch>
            <a:fillRect/>
          </a:stretch>
        </p:blipFill>
        <p:spPr>
          <a:xfrm>
            <a:off x="2995613" y="1895475"/>
            <a:ext cx="5133975" cy="1657350"/>
          </a:xfrm>
          <a:prstGeom prst="rect">
            <a:avLst/>
          </a:prstGeom>
          <a:noFill/>
          <a:ln>
            <a:noFill/>
          </a:ln>
        </p:spPr>
      </p:pic>
      <p:sp>
        <p:nvSpPr>
          <p:cNvPr id="179" name="Google Shape;179;p24"/>
          <p:cNvSpPr txBox="1"/>
          <p:nvPr/>
        </p:nvSpPr>
        <p:spPr>
          <a:xfrm>
            <a:off x="152400" y="13335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80" name="Google Shape;180;p24"/>
          <p:cNvPicPr preferRelativeResize="0"/>
          <p:nvPr/>
        </p:nvPicPr>
        <p:blipFill>
          <a:blip r:embed="rId6">
            <a:alphaModFix/>
          </a:blip>
          <a:stretch>
            <a:fillRect/>
          </a:stretch>
        </p:blipFill>
        <p:spPr>
          <a:xfrm>
            <a:off x="1842150" y="0"/>
            <a:ext cx="5724524" cy="2672125"/>
          </a:xfrm>
          <a:prstGeom prst="rect">
            <a:avLst/>
          </a:prstGeom>
          <a:noFill/>
          <a:ln>
            <a:noFill/>
          </a:ln>
        </p:spPr>
      </p:pic>
      <p:pic>
        <p:nvPicPr>
          <p:cNvPr id="181" name="Google Shape;181;p24"/>
          <p:cNvPicPr preferRelativeResize="0"/>
          <p:nvPr/>
        </p:nvPicPr>
        <p:blipFill>
          <a:blip r:embed="rId7">
            <a:alphaModFix/>
          </a:blip>
          <a:stretch>
            <a:fillRect/>
          </a:stretch>
        </p:blipFill>
        <p:spPr>
          <a:xfrm>
            <a:off x="1842150" y="2619025"/>
            <a:ext cx="5724525" cy="248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5"/>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A Quest towards an algorithm</a:t>
            </a:r>
            <a:endParaRPr sz="3200">
              <a:solidFill>
                <a:schemeClr val="accent5"/>
              </a:solidFill>
              <a:latin typeface="Helvetica Neue Light"/>
              <a:ea typeface="Helvetica Neue Light"/>
              <a:cs typeface="Helvetica Neue Light"/>
              <a:sym typeface="Helvetica Neue Light"/>
            </a:endParaRPr>
          </a:p>
        </p:txBody>
      </p:sp>
      <p:sp>
        <p:nvSpPr>
          <p:cNvPr id="188" name="Google Shape;18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5"/>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Find an s-t path where each arc has 		         and </a:t>
            </a:r>
            <a:r>
              <a:rPr b="1" lang="en" sz="1800">
                <a:solidFill>
                  <a:schemeClr val="dk2"/>
                </a:solidFill>
                <a:latin typeface="Helvetica Neue"/>
                <a:ea typeface="Helvetica Neue"/>
                <a:cs typeface="Helvetica Neue"/>
                <a:sym typeface="Helvetica Neue"/>
              </a:rPr>
              <a:t>augment</a:t>
            </a:r>
            <a:r>
              <a:rPr lang="en" sz="1800">
                <a:solidFill>
                  <a:schemeClr val="dk2"/>
                </a:solidFill>
                <a:latin typeface="Helvetica Neue Light"/>
                <a:ea typeface="Helvetica Neue Light"/>
                <a:cs typeface="Helvetica Neue Light"/>
                <a:sym typeface="Helvetica Neue Light"/>
              </a:rPr>
              <a:t> flow along the path.</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Repeat until an s-t path exists. </a:t>
            </a:r>
            <a:endParaRPr sz="1800">
              <a:solidFill>
                <a:schemeClr val="dk2"/>
              </a:solidFill>
              <a:latin typeface="Helvetica Neue Light"/>
              <a:ea typeface="Helvetica Neue Light"/>
              <a:cs typeface="Helvetica Neue Light"/>
              <a:sym typeface="Helvetica Neue Light"/>
            </a:endParaRPr>
          </a:p>
        </p:txBody>
      </p:sp>
      <p:pic>
        <p:nvPicPr>
          <p:cNvPr id="190" name="Google Shape;190;p2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552350" y="1133525"/>
            <a:ext cx="990600" cy="200025"/>
          </a:xfrm>
          <a:prstGeom prst="rect">
            <a:avLst/>
          </a:prstGeom>
          <a:noFill/>
          <a:ln>
            <a:noFill/>
          </a:ln>
        </p:spPr>
      </p:pic>
      <p:sp>
        <p:nvSpPr>
          <p:cNvPr id="191" name="Google Shape;191;p25"/>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10</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92" name="Google Shape;192;p25"/>
          <p:cNvPicPr preferRelativeResize="0"/>
          <p:nvPr/>
        </p:nvPicPr>
        <p:blipFill>
          <a:blip r:embed="rId4">
            <a:alphaModFix/>
          </a:blip>
          <a:stretch>
            <a:fillRect/>
          </a:stretch>
        </p:blipFill>
        <p:spPr>
          <a:xfrm>
            <a:off x="2995613" y="3495675"/>
            <a:ext cx="5133975" cy="1657350"/>
          </a:xfrm>
          <a:prstGeom prst="rect">
            <a:avLst/>
          </a:prstGeom>
          <a:noFill/>
          <a:ln>
            <a:noFill/>
          </a:ln>
        </p:spPr>
      </p:pic>
      <p:pic>
        <p:nvPicPr>
          <p:cNvPr id="193" name="Google Shape;193;p25"/>
          <p:cNvPicPr preferRelativeResize="0"/>
          <p:nvPr/>
        </p:nvPicPr>
        <p:blipFill>
          <a:blip r:embed="rId5">
            <a:alphaModFix/>
          </a:blip>
          <a:stretch>
            <a:fillRect/>
          </a:stretch>
        </p:blipFill>
        <p:spPr>
          <a:xfrm>
            <a:off x="2995613" y="1895475"/>
            <a:ext cx="5133975" cy="1657350"/>
          </a:xfrm>
          <a:prstGeom prst="rect">
            <a:avLst/>
          </a:prstGeom>
          <a:noFill/>
          <a:ln>
            <a:noFill/>
          </a:ln>
        </p:spPr>
      </p:pic>
      <p:sp>
        <p:nvSpPr>
          <p:cNvPr id="194" name="Google Shape;194;p25"/>
          <p:cNvSpPr txBox="1"/>
          <p:nvPr/>
        </p:nvSpPr>
        <p:spPr>
          <a:xfrm>
            <a:off x="152400" y="13335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95" name="Google Shape;195;p25"/>
          <p:cNvPicPr preferRelativeResize="0"/>
          <p:nvPr/>
        </p:nvPicPr>
        <p:blipFill>
          <a:blip r:embed="rId6">
            <a:alphaModFix/>
          </a:blip>
          <a:stretch>
            <a:fillRect/>
          </a:stretch>
        </p:blipFill>
        <p:spPr>
          <a:xfrm>
            <a:off x="0" y="1118675"/>
            <a:ext cx="9144000" cy="4034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6"/>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Shrubbery: Residual Arcs</a:t>
            </a:r>
            <a:endParaRPr sz="3200">
              <a:solidFill>
                <a:schemeClr val="accent5"/>
              </a:solidFill>
              <a:latin typeface="Helvetica Neue Light"/>
              <a:ea typeface="Helvetica Neue Light"/>
              <a:cs typeface="Helvetica Neue Light"/>
              <a:sym typeface="Helvetica Neue Light"/>
            </a:endParaRPr>
          </a:p>
        </p:txBody>
      </p:sp>
      <p:sp>
        <p:nvSpPr>
          <p:cNvPr id="202" name="Google Shape;2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6"/>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Original Graph                </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Flow       </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Arc </a:t>
            </a:r>
            <a:endParaRPr sz="1800">
              <a:solidFill>
                <a:schemeClr val="dk2"/>
              </a:solidFill>
              <a:latin typeface="Helvetica Neue Light"/>
              <a:ea typeface="Helvetica Neue Light"/>
              <a:cs typeface="Helvetica Neue Light"/>
              <a:sym typeface="Helvetica Neue Light"/>
            </a:endParaRPr>
          </a:p>
        </p:txBody>
      </p:sp>
      <p:pic>
        <p:nvPicPr>
          <p:cNvPr id="204" name="Google Shape;204;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393075" y="1138325"/>
            <a:ext cx="933450" cy="200025"/>
          </a:xfrm>
          <a:prstGeom prst="rect">
            <a:avLst/>
          </a:prstGeom>
          <a:noFill/>
          <a:ln>
            <a:noFill/>
          </a:ln>
        </p:spPr>
      </p:pic>
      <p:pic>
        <p:nvPicPr>
          <p:cNvPr id="205" name="Google Shape;205;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2917400" y="1456788"/>
            <a:ext cx="323850" cy="200025"/>
          </a:xfrm>
          <a:prstGeom prst="rect">
            <a:avLst/>
          </a:prstGeom>
          <a:noFill/>
          <a:ln>
            <a:noFill/>
          </a:ln>
        </p:spPr>
      </p:pic>
      <p:pic>
        <p:nvPicPr>
          <p:cNvPr id="206" name="Google Shape;206;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768750" y="1733025"/>
            <a:ext cx="1295400" cy="200025"/>
          </a:xfrm>
          <a:prstGeom prst="rect">
            <a:avLst/>
          </a:prstGeom>
          <a:noFill/>
          <a:ln>
            <a:noFill/>
          </a:ln>
        </p:spPr>
      </p:pic>
      <p:sp>
        <p:nvSpPr>
          <p:cNvPr id="207" name="Google Shape;207;p26"/>
          <p:cNvSpPr txBox="1"/>
          <p:nvPr/>
        </p:nvSpPr>
        <p:spPr>
          <a:xfrm>
            <a:off x="1842150" y="270355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Residual Graph </a:t>
            </a:r>
            <a:r>
              <a:rPr lang="en" sz="1800">
                <a:solidFill>
                  <a:schemeClr val="dk2"/>
                </a:solidFill>
                <a:latin typeface="Helvetica Neue Light"/>
                <a:ea typeface="Helvetica Neue Light"/>
                <a:cs typeface="Helvetica Neue Light"/>
                <a:sym typeface="Helvetica Neue Light"/>
              </a:rPr>
              <a:t>                            </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Residual arcs               and </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Send flow in reserve direction </a:t>
            </a:r>
            <a:endParaRPr sz="1800">
              <a:solidFill>
                <a:schemeClr val="dk2"/>
              </a:solidFill>
              <a:latin typeface="Helvetica Neue Light"/>
              <a:ea typeface="Helvetica Neue Light"/>
              <a:cs typeface="Helvetica Neue Light"/>
              <a:sym typeface="Helvetica Neue Light"/>
            </a:endParaRPr>
          </a:p>
        </p:txBody>
      </p:sp>
      <p:pic>
        <p:nvPicPr>
          <p:cNvPr id="208" name="Google Shape;208;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3512050" y="2833675"/>
            <a:ext cx="1047750" cy="200025"/>
          </a:xfrm>
          <a:prstGeom prst="rect">
            <a:avLst/>
          </a:prstGeom>
          <a:noFill/>
          <a:ln>
            <a:noFill/>
          </a:ln>
        </p:spPr>
      </p:pic>
      <p:pic>
        <p:nvPicPr>
          <p:cNvPr id="209" name="Google Shape;209;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774075" y="3137675"/>
            <a:ext cx="866775" cy="200025"/>
          </a:xfrm>
          <a:prstGeom prst="rect">
            <a:avLst/>
          </a:prstGeom>
          <a:noFill/>
          <a:ln>
            <a:noFill/>
          </a:ln>
        </p:spPr>
      </p:pic>
      <p:pic>
        <p:nvPicPr>
          <p:cNvPr id="210" name="Google Shape;210;p2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5097125" y="3132913"/>
            <a:ext cx="942975" cy="209550"/>
          </a:xfrm>
          <a:prstGeom prst="rect">
            <a:avLst/>
          </a:prstGeom>
          <a:noFill/>
          <a:ln>
            <a:noFill/>
          </a:ln>
        </p:spPr>
      </p:pic>
      <p:pic>
        <p:nvPicPr>
          <p:cNvPr id="211" name="Google Shape;211;p26"/>
          <p:cNvPicPr preferRelativeResize="0"/>
          <p:nvPr/>
        </p:nvPicPr>
        <p:blipFill>
          <a:blip r:embed="rId9">
            <a:alphaModFix/>
          </a:blip>
          <a:stretch>
            <a:fillRect/>
          </a:stretch>
        </p:blipFill>
        <p:spPr>
          <a:xfrm>
            <a:off x="5405150" y="1504413"/>
            <a:ext cx="2971800" cy="1285875"/>
          </a:xfrm>
          <a:prstGeom prst="rect">
            <a:avLst/>
          </a:prstGeom>
          <a:noFill/>
          <a:ln>
            <a:noFill/>
          </a:ln>
        </p:spPr>
      </p:pic>
      <p:pic>
        <p:nvPicPr>
          <p:cNvPr id="212" name="Google Shape;212;p26"/>
          <p:cNvPicPr preferRelativeResize="0"/>
          <p:nvPr/>
        </p:nvPicPr>
        <p:blipFill>
          <a:blip r:embed="rId10">
            <a:alphaModFix/>
          </a:blip>
          <a:stretch>
            <a:fillRect/>
          </a:stretch>
        </p:blipFill>
        <p:spPr>
          <a:xfrm>
            <a:off x="4679663" y="3566300"/>
            <a:ext cx="4086225" cy="1600200"/>
          </a:xfrm>
          <a:prstGeom prst="rect">
            <a:avLst/>
          </a:prstGeom>
          <a:noFill/>
          <a:ln>
            <a:noFill/>
          </a:ln>
        </p:spPr>
      </p:pic>
      <p:sp>
        <p:nvSpPr>
          <p:cNvPr id="213" name="Google Shape;213;p26"/>
          <p:cNvSpPr txBox="1"/>
          <p:nvPr/>
        </p:nvSpPr>
        <p:spPr>
          <a:xfrm>
            <a:off x="4355675" y="2639900"/>
            <a:ext cx="3240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7"/>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Shrubbery: Residual Graph</a:t>
            </a:r>
            <a:endParaRPr sz="3200">
              <a:solidFill>
                <a:schemeClr val="accent5"/>
              </a:solidFill>
              <a:latin typeface="Helvetica Neue Light"/>
              <a:ea typeface="Helvetica Neue Light"/>
              <a:cs typeface="Helvetica Neue Light"/>
              <a:sym typeface="Helvetica Neue Light"/>
            </a:endParaRPr>
          </a:p>
        </p:txBody>
      </p:sp>
      <p:sp>
        <p:nvSpPr>
          <p:cNvPr id="220" name="Google Shape;22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27"/>
          <p:cNvPicPr preferRelativeResize="0"/>
          <p:nvPr/>
        </p:nvPicPr>
        <p:blipFill>
          <a:blip r:embed="rId3">
            <a:alphaModFix/>
          </a:blip>
          <a:stretch>
            <a:fillRect/>
          </a:stretch>
        </p:blipFill>
        <p:spPr>
          <a:xfrm>
            <a:off x="2919413" y="1819275"/>
            <a:ext cx="5133975" cy="1657350"/>
          </a:xfrm>
          <a:prstGeom prst="rect">
            <a:avLst/>
          </a:prstGeom>
          <a:noFill/>
          <a:ln>
            <a:noFill/>
          </a:ln>
        </p:spPr>
      </p:pic>
      <p:sp>
        <p:nvSpPr>
          <p:cNvPr id="222" name="Google Shape;222;p27"/>
          <p:cNvSpPr txBox="1"/>
          <p:nvPr/>
        </p:nvSpPr>
        <p:spPr>
          <a:xfrm>
            <a:off x="1842150" y="102715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Residual Graph                             </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t/>
            </a:r>
            <a:endParaRPr sz="1800">
              <a:solidFill>
                <a:schemeClr val="dk2"/>
              </a:solidFill>
              <a:latin typeface="Helvetica Neue Light"/>
              <a:ea typeface="Helvetica Neue Light"/>
              <a:cs typeface="Helvetica Neue Light"/>
              <a:sym typeface="Helvetica Neue Light"/>
            </a:endParaRPr>
          </a:p>
        </p:txBody>
      </p:sp>
      <p:pic>
        <p:nvPicPr>
          <p:cNvPr id="223" name="Google Shape;223;p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539900" y="1193000"/>
            <a:ext cx="1047750" cy="200025"/>
          </a:xfrm>
          <a:prstGeom prst="rect">
            <a:avLst/>
          </a:prstGeom>
          <a:noFill/>
          <a:ln>
            <a:noFill/>
          </a:ln>
        </p:spPr>
      </p:pic>
      <p:pic>
        <p:nvPicPr>
          <p:cNvPr id="224" name="Google Shape;224;p27"/>
          <p:cNvPicPr preferRelativeResize="0"/>
          <p:nvPr/>
        </p:nvPicPr>
        <p:blipFill>
          <a:blip r:embed="rId5">
            <a:alphaModFix/>
          </a:blip>
          <a:stretch>
            <a:fillRect/>
          </a:stretch>
        </p:blipFill>
        <p:spPr>
          <a:xfrm>
            <a:off x="2286000" y="1447800"/>
            <a:ext cx="3174296" cy="200025"/>
          </a:xfrm>
          <a:prstGeom prst="rect">
            <a:avLst/>
          </a:prstGeom>
          <a:noFill/>
          <a:ln>
            <a:noFill/>
          </a:ln>
        </p:spPr>
      </p:pic>
      <p:pic>
        <p:nvPicPr>
          <p:cNvPr id="225" name="Google Shape;225;p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1352550" y="2830250"/>
            <a:ext cx="933450" cy="200025"/>
          </a:xfrm>
          <a:prstGeom prst="rect">
            <a:avLst/>
          </a:prstGeom>
          <a:noFill/>
          <a:ln>
            <a:noFill/>
          </a:ln>
        </p:spPr>
      </p:pic>
      <p:pic>
        <p:nvPicPr>
          <p:cNvPr id="226" name="Google Shape;226;p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371600" y="4463200"/>
            <a:ext cx="1047750" cy="200025"/>
          </a:xfrm>
          <a:prstGeom prst="rect">
            <a:avLst/>
          </a:prstGeom>
          <a:noFill/>
          <a:ln>
            <a:noFill/>
          </a:ln>
        </p:spPr>
      </p:pic>
      <p:pic>
        <p:nvPicPr>
          <p:cNvPr id="227" name="Google Shape;227;p27"/>
          <p:cNvPicPr preferRelativeResize="0"/>
          <p:nvPr/>
        </p:nvPicPr>
        <p:blipFill>
          <a:blip r:embed="rId7">
            <a:alphaModFix/>
          </a:blip>
          <a:stretch>
            <a:fillRect/>
          </a:stretch>
        </p:blipFill>
        <p:spPr>
          <a:xfrm>
            <a:off x="2923450" y="3324213"/>
            <a:ext cx="5133975" cy="181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8"/>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Shrubbery: Augmenting Path</a:t>
            </a:r>
            <a:endParaRPr sz="3200">
              <a:solidFill>
                <a:schemeClr val="accent5"/>
              </a:solidFill>
              <a:latin typeface="Helvetica Neue Light"/>
              <a:ea typeface="Helvetica Neue Light"/>
              <a:cs typeface="Helvetica Neue Light"/>
              <a:sym typeface="Helvetica Neue Light"/>
            </a:endParaRPr>
          </a:p>
        </p:txBody>
      </p:sp>
      <p:sp>
        <p:nvSpPr>
          <p:cNvPr id="234" name="Google Shape;23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8"/>
          <p:cNvSpPr txBox="1"/>
          <p:nvPr/>
        </p:nvSpPr>
        <p:spPr>
          <a:xfrm>
            <a:off x="1901600" y="1017725"/>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Helvetica Neue"/>
                <a:ea typeface="Helvetica Neue"/>
                <a:cs typeface="Helvetica Neue"/>
                <a:sym typeface="Helvetica Neue"/>
              </a:rPr>
              <a:t>Augmenting Path</a:t>
            </a:r>
            <a:r>
              <a:rPr lang="en" sz="1800">
                <a:solidFill>
                  <a:schemeClr val="dk2"/>
                </a:solidFill>
                <a:latin typeface="Helvetica Neue Light"/>
                <a:ea typeface="Helvetica Neue Light"/>
                <a:cs typeface="Helvetica Neue Light"/>
                <a:sym typeface="Helvetica Neue Light"/>
              </a:rPr>
              <a:t> = Path in Residual Graph</a:t>
            </a:r>
            <a:endParaRPr sz="18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p:txBody>
      </p:sp>
      <p:pic>
        <p:nvPicPr>
          <p:cNvPr id="236" name="Google Shape;236;p2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352550" y="2830250"/>
            <a:ext cx="933450" cy="200025"/>
          </a:xfrm>
          <a:prstGeom prst="rect">
            <a:avLst/>
          </a:prstGeom>
          <a:noFill/>
          <a:ln>
            <a:noFill/>
          </a:ln>
        </p:spPr>
      </p:pic>
      <p:pic>
        <p:nvPicPr>
          <p:cNvPr id="237" name="Google Shape;237;p2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371600" y="4463200"/>
            <a:ext cx="1047750" cy="200025"/>
          </a:xfrm>
          <a:prstGeom prst="rect">
            <a:avLst/>
          </a:prstGeom>
          <a:noFill/>
          <a:ln>
            <a:noFill/>
          </a:ln>
        </p:spPr>
      </p:pic>
      <p:pic>
        <p:nvPicPr>
          <p:cNvPr id="238" name="Google Shape;238;p28"/>
          <p:cNvPicPr preferRelativeResize="0"/>
          <p:nvPr/>
        </p:nvPicPr>
        <p:blipFill>
          <a:blip r:embed="rId5">
            <a:alphaModFix/>
          </a:blip>
          <a:stretch>
            <a:fillRect/>
          </a:stretch>
        </p:blipFill>
        <p:spPr>
          <a:xfrm>
            <a:off x="2919413" y="1819275"/>
            <a:ext cx="5133975" cy="1657350"/>
          </a:xfrm>
          <a:prstGeom prst="rect">
            <a:avLst/>
          </a:prstGeom>
          <a:noFill/>
          <a:ln>
            <a:noFill/>
          </a:ln>
        </p:spPr>
      </p:pic>
      <p:pic>
        <p:nvPicPr>
          <p:cNvPr id="239" name="Google Shape;239;p28"/>
          <p:cNvPicPr preferRelativeResize="0"/>
          <p:nvPr/>
        </p:nvPicPr>
        <p:blipFill>
          <a:blip r:embed="rId6">
            <a:alphaModFix/>
          </a:blip>
          <a:stretch>
            <a:fillRect/>
          </a:stretch>
        </p:blipFill>
        <p:spPr>
          <a:xfrm>
            <a:off x="2919413" y="3338513"/>
            <a:ext cx="5133975" cy="181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3" name="Shape 243"/>
        <p:cNvGrpSpPr/>
        <p:nvPr/>
      </p:nvGrpSpPr>
      <p:grpSpPr>
        <a:xfrm>
          <a:off x="0" y="0"/>
          <a:ext cx="0" cy="0"/>
          <a:chOff x="0" y="0"/>
          <a:chExt cx="0" cy="0"/>
        </a:xfrm>
      </p:grpSpPr>
      <p:sp>
        <p:nvSpPr>
          <p:cNvPr id="244" name="Google Shape;24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29"/>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Shrubbery: Augmenting Path (3)</a:t>
            </a:r>
            <a:endParaRPr sz="3200">
              <a:solidFill>
                <a:schemeClr val="accent5"/>
              </a:solidFill>
              <a:latin typeface="Helvetica Neue Light"/>
              <a:ea typeface="Helvetica Neue Light"/>
              <a:cs typeface="Helvetica Neue Light"/>
              <a:sym typeface="Helvetica Neue Light"/>
            </a:endParaRPr>
          </a:p>
        </p:txBody>
      </p:sp>
      <p:sp>
        <p:nvSpPr>
          <p:cNvPr id="246" name="Google Shape;24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9"/>
          <p:cNvSpPr txBox="1"/>
          <p:nvPr/>
        </p:nvSpPr>
        <p:spPr>
          <a:xfrm>
            <a:off x="1901600" y="1017725"/>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Helvetica Neue"/>
                <a:ea typeface="Helvetica Neue"/>
                <a:cs typeface="Helvetica Neue"/>
                <a:sym typeface="Helvetica Neue"/>
              </a:rPr>
              <a:t>Augmenting Path </a:t>
            </a:r>
            <a:r>
              <a:rPr lang="en" sz="1800">
                <a:solidFill>
                  <a:schemeClr val="dk2"/>
                </a:solidFill>
                <a:latin typeface="Helvetica Neue Light"/>
                <a:ea typeface="Helvetica Neue Light"/>
                <a:cs typeface="Helvetica Neue Light"/>
                <a:sym typeface="Helvetica Neue Light"/>
              </a:rPr>
              <a:t>= Path in Residual Graph</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Max Flow ⇔ no augmenting path exists?</a:t>
            </a:r>
            <a:endParaRPr sz="1800">
              <a:solidFill>
                <a:schemeClr val="dk2"/>
              </a:solidFill>
              <a:latin typeface="Helvetica Neue Light"/>
              <a:ea typeface="Helvetica Neue Light"/>
              <a:cs typeface="Helvetica Neue Light"/>
              <a:sym typeface="Helvetica Neue Light"/>
            </a:endParaRPr>
          </a:p>
        </p:txBody>
      </p:sp>
      <p:pic>
        <p:nvPicPr>
          <p:cNvPr id="248" name="Google Shape;248;p2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352550" y="2830250"/>
            <a:ext cx="933450" cy="200025"/>
          </a:xfrm>
          <a:prstGeom prst="rect">
            <a:avLst/>
          </a:prstGeom>
          <a:noFill/>
          <a:ln>
            <a:noFill/>
          </a:ln>
        </p:spPr>
      </p:pic>
      <p:pic>
        <p:nvPicPr>
          <p:cNvPr id="249" name="Google Shape;249;p2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371600" y="4463200"/>
            <a:ext cx="1047750" cy="200025"/>
          </a:xfrm>
          <a:prstGeom prst="rect">
            <a:avLst/>
          </a:prstGeom>
          <a:noFill/>
          <a:ln>
            <a:noFill/>
          </a:ln>
        </p:spPr>
      </p:pic>
      <p:pic>
        <p:nvPicPr>
          <p:cNvPr id="250" name="Google Shape;250;p29"/>
          <p:cNvPicPr preferRelativeResize="0"/>
          <p:nvPr/>
        </p:nvPicPr>
        <p:blipFill>
          <a:blip r:embed="rId5">
            <a:alphaModFix/>
          </a:blip>
          <a:stretch>
            <a:fillRect/>
          </a:stretch>
        </p:blipFill>
        <p:spPr>
          <a:xfrm>
            <a:off x="2919413" y="1819275"/>
            <a:ext cx="5133975" cy="1657350"/>
          </a:xfrm>
          <a:prstGeom prst="rect">
            <a:avLst/>
          </a:prstGeom>
          <a:noFill/>
          <a:ln>
            <a:noFill/>
          </a:ln>
        </p:spPr>
      </p:pic>
      <p:pic>
        <p:nvPicPr>
          <p:cNvPr id="251" name="Google Shape;251;p29"/>
          <p:cNvPicPr preferRelativeResize="0"/>
          <p:nvPr/>
        </p:nvPicPr>
        <p:blipFill>
          <a:blip r:embed="rId6">
            <a:alphaModFix/>
          </a:blip>
          <a:stretch>
            <a:fillRect/>
          </a:stretch>
        </p:blipFill>
        <p:spPr>
          <a:xfrm>
            <a:off x="2919413" y="3338513"/>
            <a:ext cx="5133975" cy="1819275"/>
          </a:xfrm>
          <a:prstGeom prst="rect">
            <a:avLst/>
          </a:prstGeom>
          <a:noFill/>
          <a:ln>
            <a:noFill/>
          </a:ln>
        </p:spPr>
      </p:pic>
      <p:sp>
        <p:nvSpPr>
          <p:cNvPr id="252" name="Google Shape;252;p29"/>
          <p:cNvSpPr txBox="1"/>
          <p:nvPr/>
        </p:nvSpPr>
        <p:spPr>
          <a:xfrm>
            <a:off x="1295400" y="1960925"/>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14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30"/>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You shall pass: Ford Fulkerson</a:t>
            </a:r>
            <a:endParaRPr sz="3200">
              <a:solidFill>
                <a:schemeClr val="accent5"/>
              </a:solidFill>
              <a:latin typeface="Helvetica Neue Light"/>
              <a:ea typeface="Helvetica Neue Light"/>
              <a:cs typeface="Helvetica Neue Light"/>
              <a:sym typeface="Helvetica Neue Light"/>
            </a:endParaRPr>
          </a:p>
        </p:txBody>
      </p:sp>
      <p:sp>
        <p:nvSpPr>
          <p:cNvPr id="259" name="Google Shape;25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0"/>
          <p:cNvSpPr txBox="1"/>
          <p:nvPr/>
        </p:nvSpPr>
        <p:spPr>
          <a:xfrm>
            <a:off x="1901600" y="1017725"/>
            <a:ext cx="6839400" cy="3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Helvetica Neue"/>
                <a:ea typeface="Helvetica Neue"/>
                <a:cs typeface="Helvetica Neue"/>
                <a:sym typeface="Helvetica Neue"/>
              </a:rPr>
              <a:t>Ford-Fulkerson </a:t>
            </a:r>
            <a:r>
              <a:rPr b="1" i="1" lang="en" sz="1800">
                <a:solidFill>
                  <a:schemeClr val="dk2"/>
                </a:solidFill>
                <a:latin typeface="Helvetica Neue"/>
                <a:ea typeface="Helvetica Neue"/>
                <a:cs typeface="Helvetica Neue"/>
                <a:sym typeface="Helvetica Neue"/>
              </a:rPr>
              <a:t>(G, u, s, t)</a:t>
            </a:r>
            <a:r>
              <a:rPr b="1" lang="en" sz="1800">
                <a:solidFill>
                  <a:schemeClr val="dk2"/>
                </a:solidFill>
                <a:latin typeface="Helvetica Neue"/>
                <a:ea typeface="Helvetica Neue"/>
                <a:cs typeface="Helvetica Neue"/>
                <a:sym typeface="Helvetica Neue"/>
              </a:rPr>
              <a:t>:</a:t>
            </a:r>
            <a:endParaRPr b="1" sz="1800">
              <a:solidFill>
                <a:schemeClr val="dk2"/>
              </a:solidFill>
              <a:latin typeface="Helvetica Neue"/>
              <a:ea typeface="Helvetica Neue"/>
              <a:cs typeface="Helvetica Neue"/>
              <a:sym typeface="Helvetica Neue"/>
            </a:endParaRPr>
          </a:p>
          <a:p>
            <a:pPr indent="-342900" lvl="0" marL="457200" rtl="0" algn="l">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Initialize flow </a:t>
            </a:r>
            <a:r>
              <a:rPr i="1" lang="en" sz="1800">
                <a:solidFill>
                  <a:schemeClr val="dk2"/>
                </a:solidFill>
                <a:latin typeface="Helvetica Neue Light"/>
                <a:ea typeface="Helvetica Neue Light"/>
                <a:cs typeface="Helvetica Neue Light"/>
                <a:sym typeface="Helvetica Neue Light"/>
              </a:rPr>
              <a:t>f(v,w)</a:t>
            </a:r>
            <a:r>
              <a:rPr lang="en" sz="1800">
                <a:solidFill>
                  <a:schemeClr val="dk2"/>
                </a:solidFill>
                <a:latin typeface="Helvetica Neue Light"/>
                <a:ea typeface="Helvetica Neue Light"/>
                <a:cs typeface="Helvetica Neue Light"/>
                <a:sym typeface="Helvetica Neue Light"/>
              </a:rPr>
              <a:t> to zero</a:t>
            </a:r>
            <a:endParaRPr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w</a:t>
            </a:r>
            <a:r>
              <a:rPr b="1" lang="en" sz="1800">
                <a:solidFill>
                  <a:schemeClr val="dk2"/>
                </a:solidFill>
                <a:latin typeface="Helvetica Neue"/>
                <a:ea typeface="Helvetica Neue"/>
                <a:cs typeface="Helvetica Neue"/>
                <a:sym typeface="Helvetica Neue"/>
              </a:rPr>
              <a:t>hile </a:t>
            </a:r>
            <a:r>
              <a:rPr lang="en" sz="1800">
                <a:solidFill>
                  <a:schemeClr val="dk2"/>
                </a:solidFill>
                <a:latin typeface="Helvetica Neue Light"/>
                <a:ea typeface="Helvetica Neue Light"/>
                <a:cs typeface="Helvetica Neue Light"/>
                <a:sym typeface="Helvetica Neue Light"/>
              </a:rPr>
              <a:t>there exists an augmenting path </a:t>
            </a:r>
            <a:r>
              <a:rPr i="1" lang="en" sz="1800">
                <a:solidFill>
                  <a:schemeClr val="dk2"/>
                </a:solidFill>
                <a:latin typeface="Helvetica Neue Light"/>
                <a:ea typeface="Helvetica Neue Light"/>
                <a:cs typeface="Helvetica Neue Light"/>
                <a:sym typeface="Helvetica Neue Light"/>
              </a:rPr>
              <a:t>P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         </a:t>
            </a:r>
            <a:r>
              <a:rPr lang="en" sz="1800">
                <a:solidFill>
                  <a:schemeClr val="dk2"/>
                </a:solidFill>
                <a:latin typeface="Helvetica Neue Light"/>
                <a:ea typeface="Helvetica Neue Light"/>
                <a:cs typeface="Helvetica Neue Light"/>
                <a:sym typeface="Helvetica Neue Light"/>
              </a:rPr>
              <a:t>a</a:t>
            </a:r>
            <a:r>
              <a:rPr lang="en" sz="1800">
                <a:solidFill>
                  <a:schemeClr val="dk2"/>
                </a:solidFill>
                <a:latin typeface="Helvetica Neue Light"/>
                <a:ea typeface="Helvetica Neue Light"/>
                <a:cs typeface="Helvetica Neue Light"/>
                <a:sym typeface="Helvetica Neue Light"/>
              </a:rPr>
              <a:t>ugment flow </a:t>
            </a:r>
            <a:r>
              <a:rPr i="1" lang="en" sz="1800">
                <a:solidFill>
                  <a:schemeClr val="dk2"/>
                </a:solidFill>
                <a:latin typeface="Helvetica Neue Light"/>
                <a:ea typeface="Helvetica Neue Light"/>
                <a:cs typeface="Helvetica Neue Light"/>
                <a:sym typeface="Helvetica Neue Light"/>
              </a:rPr>
              <a:t>f</a:t>
            </a:r>
            <a:r>
              <a:rPr lang="en" sz="1800">
                <a:solidFill>
                  <a:schemeClr val="dk2"/>
                </a:solidFill>
                <a:latin typeface="Helvetica Neue Light"/>
                <a:ea typeface="Helvetica Neue Light"/>
                <a:cs typeface="Helvetica Neue Light"/>
                <a:sym typeface="Helvetica Neue Light"/>
              </a:rPr>
              <a:t> along </a:t>
            </a:r>
            <a:r>
              <a:rPr i="1" lang="en" sz="1800">
                <a:solidFill>
                  <a:schemeClr val="dk2"/>
                </a:solidFill>
                <a:latin typeface="Helvetica Neue Light"/>
                <a:ea typeface="Helvetica Neue Light"/>
                <a:cs typeface="Helvetica Neue Light"/>
                <a:sym typeface="Helvetica Neue Light"/>
              </a:rPr>
              <a:t>P</a:t>
            </a:r>
            <a:endParaRPr i="1"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r</a:t>
            </a:r>
            <a:r>
              <a:rPr b="1" lang="en" sz="1800">
                <a:solidFill>
                  <a:schemeClr val="dk2"/>
                </a:solidFill>
                <a:latin typeface="Helvetica Neue"/>
                <a:ea typeface="Helvetica Neue"/>
                <a:cs typeface="Helvetica Neue"/>
                <a:sym typeface="Helvetica Neue"/>
              </a:rPr>
              <a:t>eturn </a:t>
            </a:r>
            <a:r>
              <a:rPr i="1" lang="en" sz="1800">
                <a:solidFill>
                  <a:schemeClr val="dk2"/>
                </a:solidFill>
                <a:latin typeface="Helvetica Neue Light"/>
                <a:ea typeface="Helvetica Neue Light"/>
                <a:cs typeface="Helvetica Neue Light"/>
                <a:sym typeface="Helvetica Neue Light"/>
              </a:rPr>
              <a:t>f</a:t>
            </a:r>
            <a:r>
              <a:rPr lang="en" sz="1800">
                <a:solidFill>
                  <a:schemeClr val="dk2"/>
                </a:solidFill>
                <a:latin typeface="Helvetica Neue Light"/>
                <a:ea typeface="Helvetica Neue Light"/>
                <a:cs typeface="Helvetica Neue Light"/>
                <a:sym typeface="Helvetica Neue Light"/>
              </a:rPr>
              <a:t>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Remark </a:t>
            </a:r>
            <a:r>
              <a:rPr b="1" lang="en" sz="1800">
                <a:solidFill>
                  <a:schemeClr val="dk2"/>
                </a:solidFill>
                <a:latin typeface="Helvetica Neue"/>
                <a:ea typeface="Helvetica Neue"/>
                <a:cs typeface="Helvetica Neue"/>
                <a:sym typeface="Helvetica Neue"/>
              </a:rPr>
              <a:t>(Ford-Fulkerson Theorem)</a:t>
            </a:r>
            <a:r>
              <a:rPr b="1" lang="en" sz="1800">
                <a:solidFill>
                  <a:schemeClr val="dk2"/>
                </a:solidFill>
                <a:latin typeface="Helvetica Neue"/>
                <a:ea typeface="Helvetica Neue"/>
                <a:cs typeface="Helvetica Neue"/>
                <a:sym typeface="Helvetica Neue"/>
              </a:rPr>
              <a:t>: </a:t>
            </a:r>
            <a:r>
              <a:rPr lang="en" sz="1800">
                <a:solidFill>
                  <a:schemeClr val="dk2"/>
                </a:solidFill>
                <a:latin typeface="Helvetica Neue Light"/>
                <a:ea typeface="Helvetica Neue Light"/>
                <a:cs typeface="Helvetica Neue Light"/>
                <a:sym typeface="Helvetica Neue Light"/>
              </a:rPr>
              <a:t>No augmenting path ⇔ the current flow is maximum.</a:t>
            </a:r>
            <a:endParaRPr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1"/>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You shall pass: Ford Fulkerson</a:t>
            </a:r>
            <a:endParaRPr sz="3200">
              <a:solidFill>
                <a:schemeClr val="accent5"/>
              </a:solidFill>
              <a:latin typeface="Helvetica Neue Light"/>
              <a:ea typeface="Helvetica Neue Light"/>
              <a:cs typeface="Helvetica Neue Light"/>
              <a:sym typeface="Helvetica Neue Light"/>
            </a:endParaRPr>
          </a:p>
        </p:txBody>
      </p:sp>
      <p:sp>
        <p:nvSpPr>
          <p:cNvPr id="267" name="Google Shape;26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1"/>
          <p:cNvSpPr txBox="1"/>
          <p:nvPr/>
        </p:nvSpPr>
        <p:spPr>
          <a:xfrm>
            <a:off x="1901600" y="1017725"/>
            <a:ext cx="6846900" cy="4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Helvetica Neue"/>
                <a:ea typeface="Helvetica Neue"/>
                <a:cs typeface="Helvetica Neue"/>
                <a:sym typeface="Helvetica Neue"/>
              </a:rPr>
              <a:t>Ford-Fulkerson </a:t>
            </a:r>
            <a:r>
              <a:rPr b="1" i="1" lang="en" sz="1800">
                <a:solidFill>
                  <a:schemeClr val="dk2"/>
                </a:solidFill>
                <a:latin typeface="Helvetica Neue"/>
                <a:ea typeface="Helvetica Neue"/>
                <a:cs typeface="Helvetica Neue"/>
                <a:sym typeface="Helvetica Neue"/>
              </a:rPr>
              <a:t>(G, u, s, t)</a:t>
            </a:r>
            <a:r>
              <a:rPr b="1" lang="en" sz="1800">
                <a:solidFill>
                  <a:schemeClr val="dk2"/>
                </a:solidFill>
                <a:latin typeface="Helvetica Neue"/>
                <a:ea typeface="Helvetica Neue"/>
                <a:cs typeface="Helvetica Neue"/>
                <a:sym typeface="Helvetica Neue"/>
              </a:rPr>
              <a:t>:</a:t>
            </a:r>
            <a:endParaRPr b="1" sz="1800">
              <a:solidFill>
                <a:schemeClr val="dk2"/>
              </a:solidFill>
              <a:latin typeface="Helvetica Neue"/>
              <a:ea typeface="Helvetica Neue"/>
              <a:cs typeface="Helvetica Neue"/>
              <a:sym typeface="Helvetica Neue"/>
            </a:endParaRPr>
          </a:p>
          <a:p>
            <a:pPr indent="-342900" lvl="0" marL="457200" rtl="0" algn="l">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f</a:t>
            </a:r>
            <a:r>
              <a:rPr b="1" lang="en" sz="1800">
                <a:solidFill>
                  <a:schemeClr val="dk2"/>
                </a:solidFill>
                <a:latin typeface="Helvetica Neue"/>
                <a:ea typeface="Helvetica Neue"/>
                <a:cs typeface="Helvetica Neue"/>
                <a:sym typeface="Helvetica Neue"/>
              </a:rPr>
              <a:t>or </a:t>
            </a:r>
            <a:r>
              <a:rPr lang="en" sz="1800">
                <a:solidFill>
                  <a:schemeClr val="dk2"/>
                </a:solidFill>
                <a:latin typeface="Helvetica Neue Light"/>
                <a:ea typeface="Helvetica Neue Light"/>
                <a:cs typeface="Helvetica Neue Light"/>
                <a:sym typeface="Helvetica Neue Light"/>
              </a:rPr>
              <a:t>each edge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f(v,w) ← </a:t>
            </a:r>
            <a:r>
              <a:rPr lang="en" sz="1800">
                <a:solidFill>
                  <a:schemeClr val="dk2"/>
                </a:solidFill>
                <a:latin typeface="Helvetica Neue Light"/>
                <a:ea typeface="Helvetica Neue Light"/>
                <a:cs typeface="Helvetica Neue Light"/>
                <a:sym typeface="Helvetica Neue Light"/>
              </a:rPr>
              <a:t>0</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f(w,v) ← </a:t>
            </a:r>
            <a:r>
              <a:rPr lang="en" sz="1800">
                <a:solidFill>
                  <a:schemeClr val="dk2"/>
                </a:solidFill>
                <a:latin typeface="Helvetica Neue Light"/>
                <a:ea typeface="Helvetica Neue Light"/>
                <a:cs typeface="Helvetica Neue Light"/>
                <a:sym typeface="Helvetica Neue Light"/>
              </a:rPr>
              <a:t>0</a:t>
            </a:r>
            <a:endParaRPr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while </a:t>
            </a:r>
            <a:r>
              <a:rPr lang="en" sz="1800">
                <a:solidFill>
                  <a:schemeClr val="dk2"/>
                </a:solidFill>
                <a:latin typeface="Helvetica Neue Light"/>
                <a:ea typeface="Helvetica Neue Light"/>
                <a:cs typeface="Helvetica Neue Light"/>
                <a:sym typeface="Helvetica Neue Light"/>
              </a:rPr>
              <a:t>there exists an augmenting path </a:t>
            </a:r>
            <a:r>
              <a:rPr i="1" lang="en" sz="1800">
                <a:solidFill>
                  <a:schemeClr val="dk2"/>
                </a:solidFill>
                <a:latin typeface="Helvetica Neue Light"/>
                <a:ea typeface="Helvetica Neue Light"/>
                <a:cs typeface="Helvetica Neue Light"/>
                <a:sym typeface="Helvetica Neue Light"/>
              </a:rPr>
              <a:t>P</a:t>
            </a:r>
            <a:r>
              <a:rPr lang="en" sz="1800">
                <a:solidFill>
                  <a:schemeClr val="dk2"/>
                </a:solidFill>
                <a:latin typeface="Helvetica Neue Light"/>
                <a:ea typeface="Helvetica Neue Light"/>
                <a:cs typeface="Helvetica Neue Light"/>
                <a:sym typeface="Helvetica Neue Light"/>
              </a:rPr>
              <a:t> from </a:t>
            </a:r>
            <a:r>
              <a:rPr i="1" lang="en" sz="1800">
                <a:solidFill>
                  <a:schemeClr val="dk2"/>
                </a:solidFill>
                <a:latin typeface="Helvetica Neue Light"/>
                <a:ea typeface="Helvetica Neue Light"/>
                <a:cs typeface="Helvetica Neue Light"/>
                <a:sym typeface="Helvetica Neue Light"/>
              </a:rPr>
              <a:t>s</a:t>
            </a:r>
            <a:r>
              <a:rPr lang="en" sz="1800">
                <a:solidFill>
                  <a:schemeClr val="dk2"/>
                </a:solidFill>
                <a:latin typeface="Helvetica Neue Light"/>
                <a:ea typeface="Helvetica Neue Light"/>
                <a:cs typeface="Helvetica Neue Light"/>
                <a:sym typeface="Helvetica Neue Light"/>
              </a:rPr>
              <a:t> to </a:t>
            </a:r>
            <a:r>
              <a:rPr i="1" lang="en" sz="1800">
                <a:solidFill>
                  <a:schemeClr val="dk2"/>
                </a:solidFill>
                <a:latin typeface="Helvetica Neue Light"/>
                <a:ea typeface="Helvetica Neue Light"/>
                <a:cs typeface="Helvetica Neue Light"/>
                <a:sym typeface="Helvetica Neue Light"/>
              </a:rPr>
              <a:t>t</a:t>
            </a:r>
            <a:r>
              <a:rPr lang="en" sz="1800">
                <a:solidFill>
                  <a:schemeClr val="dk2"/>
                </a:solidFill>
                <a:latin typeface="Helvetica Neue Light"/>
                <a:ea typeface="Helvetica Neue Light"/>
                <a:cs typeface="Helvetica Neue Light"/>
                <a:sym typeface="Helvetica Neue Light"/>
              </a:rPr>
              <a:t> in    </a:t>
            </a:r>
            <a:r>
              <a:rPr i="1"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d</a:t>
            </a:r>
            <a:r>
              <a:rPr b="1" lang="en" sz="1800">
                <a:solidFill>
                  <a:schemeClr val="dk2"/>
                </a:solidFill>
                <a:latin typeface="Helvetica Neue"/>
                <a:ea typeface="Helvetica Neue"/>
                <a:cs typeface="Helvetica Neue"/>
                <a:sym typeface="Helvetica Neue"/>
              </a:rPr>
              <a:t>o:</a:t>
            </a:r>
            <a:endParaRPr b="1" sz="1800">
              <a:solidFill>
                <a:schemeClr val="dk2"/>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endParaRPr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for </a:t>
            </a:r>
            <a:r>
              <a:rPr lang="en" sz="1800">
                <a:solidFill>
                  <a:schemeClr val="dk2"/>
                </a:solidFill>
                <a:latin typeface="Helvetica Neue Light"/>
                <a:ea typeface="Helvetica Neue Light"/>
                <a:cs typeface="Helvetica Neue Light"/>
                <a:sym typeface="Helvetica Neue Light"/>
              </a:rPr>
              <a:t>each edge </a:t>
            </a:r>
            <a:r>
              <a:rPr i="1" lang="en" sz="1800">
                <a:solidFill>
                  <a:schemeClr val="dk2"/>
                </a:solidFill>
                <a:latin typeface="Helvetica Neue Light"/>
                <a:ea typeface="Helvetica Neue Light"/>
                <a:cs typeface="Helvetica Neue Light"/>
                <a:sym typeface="Helvetica Neue Light"/>
              </a:rPr>
              <a:t>(v,w)</a:t>
            </a:r>
            <a:r>
              <a:rPr lang="en" sz="1800">
                <a:solidFill>
                  <a:schemeClr val="dk2"/>
                </a:solidFill>
                <a:latin typeface="Helvetica Neue Light"/>
                <a:ea typeface="Helvetica Neue Light"/>
                <a:cs typeface="Helvetica Neue Light"/>
                <a:sym typeface="Helvetica Neue Light"/>
              </a:rPr>
              <a:t> in </a:t>
            </a:r>
            <a:r>
              <a:rPr i="1" lang="en" sz="1800">
                <a:solidFill>
                  <a:schemeClr val="dk2"/>
                </a:solidFill>
                <a:latin typeface="Helvetica Neue Light"/>
                <a:ea typeface="Helvetica Neue Light"/>
                <a:cs typeface="Helvetica Neue Light"/>
                <a:sym typeface="Helvetica Neue Light"/>
              </a:rPr>
              <a:t>P</a:t>
            </a:r>
            <a:r>
              <a:rPr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f(v,w) ← f(v,w) + u</a:t>
            </a:r>
            <a:r>
              <a:rPr baseline="-25000" i="1" lang="en" sz="1800">
                <a:solidFill>
                  <a:schemeClr val="dk2"/>
                </a:solidFill>
                <a:latin typeface="Helvetica Neue Light"/>
                <a:ea typeface="Helvetica Neue Light"/>
                <a:cs typeface="Helvetica Neue Light"/>
                <a:sym typeface="Helvetica Neue Light"/>
              </a:rPr>
              <a:t>f</a:t>
            </a:r>
            <a:r>
              <a:rPr i="1" lang="en" sz="1800">
                <a:solidFill>
                  <a:schemeClr val="dk2"/>
                </a:solidFill>
                <a:latin typeface="Helvetica Neue Light"/>
                <a:ea typeface="Helvetica Neue Light"/>
                <a:cs typeface="Helvetica Neue Light"/>
                <a:sym typeface="Helvetica Neue Light"/>
              </a:rPr>
              <a:t>(P)</a:t>
            </a:r>
            <a:endParaRPr i="1"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i="1" lang="en" sz="1800">
                <a:solidFill>
                  <a:schemeClr val="dk2"/>
                </a:solidFill>
                <a:latin typeface="Helvetica Neue Light"/>
                <a:ea typeface="Helvetica Neue Light"/>
                <a:cs typeface="Helvetica Neue Light"/>
                <a:sym typeface="Helvetica Neue Light"/>
              </a:rPr>
              <a:t>             f(w,v) ← f(w,v) - u</a:t>
            </a:r>
            <a:r>
              <a:rPr baseline="-25000" i="1" lang="en" sz="1800">
                <a:solidFill>
                  <a:schemeClr val="dk2"/>
                </a:solidFill>
                <a:latin typeface="Helvetica Neue Light"/>
                <a:ea typeface="Helvetica Neue Light"/>
                <a:cs typeface="Helvetica Neue Light"/>
                <a:sym typeface="Helvetica Neue Light"/>
              </a:rPr>
              <a:t>f</a:t>
            </a:r>
            <a:r>
              <a:rPr i="1" lang="en" sz="1800">
                <a:solidFill>
                  <a:schemeClr val="dk2"/>
                </a:solidFill>
                <a:latin typeface="Helvetica Neue Light"/>
                <a:ea typeface="Helvetica Neue Light"/>
                <a:cs typeface="Helvetica Neue Light"/>
                <a:sym typeface="Helvetica Neue Light"/>
              </a:rPr>
              <a:t>(P)</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p:txBody>
      </p:sp>
      <p:pic>
        <p:nvPicPr>
          <p:cNvPr id="269" name="Google Shape;269;p3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899375" y="1449600"/>
            <a:ext cx="990600" cy="200025"/>
          </a:xfrm>
          <a:prstGeom prst="rect">
            <a:avLst/>
          </a:prstGeom>
          <a:noFill/>
          <a:ln>
            <a:noFill/>
          </a:ln>
        </p:spPr>
      </p:pic>
      <p:pic>
        <p:nvPicPr>
          <p:cNvPr id="270" name="Google Shape;270;p3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788275" y="2255825"/>
            <a:ext cx="209550" cy="190500"/>
          </a:xfrm>
          <a:prstGeom prst="rect">
            <a:avLst/>
          </a:prstGeom>
          <a:noFill/>
          <a:ln>
            <a:noFill/>
          </a:ln>
        </p:spPr>
      </p:pic>
      <p:pic>
        <p:nvPicPr>
          <p:cNvPr id="271" name="Google Shape;271;p31"/>
          <p:cNvPicPr preferRelativeResize="0"/>
          <p:nvPr/>
        </p:nvPicPr>
        <p:blipFill>
          <a:blip r:embed="rId5">
            <a:alphaModFix/>
          </a:blip>
          <a:stretch>
            <a:fillRect/>
          </a:stretch>
        </p:blipFill>
        <p:spPr>
          <a:xfrm>
            <a:off x="3048000" y="2590800"/>
            <a:ext cx="2887863" cy="20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281050" y="1152475"/>
            <a:ext cx="6798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lang="en">
                <a:solidFill>
                  <a:srgbClr val="434343"/>
                </a:solidFill>
                <a:latin typeface="Helvetica Neue Light"/>
                <a:ea typeface="Helvetica Neue Light"/>
                <a:cs typeface="Helvetica Neue Light"/>
                <a:sym typeface="Helvetica Neue Light"/>
              </a:rPr>
              <a:t>Max Flow Algorithms</a:t>
            </a:r>
            <a:endParaRPr>
              <a:solidFill>
                <a:srgbClr val="434343"/>
              </a:solidFill>
              <a:latin typeface="Helvetica Neue Light"/>
              <a:ea typeface="Helvetica Neue Light"/>
              <a:cs typeface="Helvetica Neue Light"/>
              <a:sym typeface="Helvetica Neue Light"/>
            </a:endParaRPr>
          </a:p>
          <a:p>
            <a:pPr indent="-323850" lvl="0" marL="457200" rtl="0" algn="l">
              <a:lnSpc>
                <a:spcPct val="100000"/>
              </a:lnSpc>
              <a:spcBef>
                <a:spcPts val="100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Ford Fulkerson Algorithm</a:t>
            </a:r>
            <a:endParaRPr sz="1500">
              <a:solidFill>
                <a:srgbClr val="434343"/>
              </a:solidFill>
              <a:latin typeface="Helvetica Neue Light"/>
              <a:ea typeface="Helvetica Neue Light"/>
              <a:cs typeface="Helvetica Neue Light"/>
              <a:sym typeface="Helvetica Neue Light"/>
            </a:endParaRPr>
          </a:p>
          <a:p>
            <a:pPr indent="-323850" lvl="0" marL="457200" rtl="0" algn="l">
              <a:lnSpc>
                <a:spcPct val="100000"/>
              </a:lnSpc>
              <a:spcBef>
                <a:spcPts val="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Edmond Karp Algorithm</a:t>
            </a:r>
            <a:endParaRPr sz="1500">
              <a:solidFill>
                <a:srgbClr val="434343"/>
              </a:solidFill>
              <a:latin typeface="Helvetica Neue Light"/>
              <a:ea typeface="Helvetica Neue Light"/>
              <a:cs typeface="Helvetica Neue Light"/>
              <a:sym typeface="Helvetica Neue Light"/>
            </a:endParaRPr>
          </a:p>
          <a:p>
            <a:pPr indent="-323850" lvl="0" marL="457200" rtl="0" algn="l">
              <a:lnSpc>
                <a:spcPct val="100000"/>
              </a:lnSpc>
              <a:spcBef>
                <a:spcPts val="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Multi-source Multi-sink Max Flow Problem</a:t>
            </a:r>
            <a:endParaRPr sz="1500">
              <a:solidFill>
                <a:srgbClr val="434343"/>
              </a:solidFill>
              <a:latin typeface="Helvetica Neue Light"/>
              <a:ea typeface="Helvetica Neue Light"/>
              <a:cs typeface="Helvetica Neue Light"/>
              <a:sym typeface="Helvetica Neue Light"/>
            </a:endParaRPr>
          </a:p>
          <a:p>
            <a:pPr indent="-323850" lvl="0" marL="457200" rtl="0" algn="l">
              <a:lnSpc>
                <a:spcPct val="100000"/>
              </a:lnSpc>
              <a:spcBef>
                <a:spcPts val="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1984</a:t>
            </a:r>
            <a:endParaRPr sz="1500">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
                <a:solidFill>
                  <a:srgbClr val="434343"/>
                </a:solidFill>
                <a:latin typeface="Helvetica Neue Light"/>
                <a:ea typeface="Helvetica Neue Light"/>
                <a:cs typeface="Helvetica Neue Light"/>
                <a:sym typeface="Helvetica Neue Light"/>
              </a:rPr>
              <a:t>Application of Kadane’s 1D algorithm</a:t>
            </a:r>
            <a:endParaRPr>
              <a:solidFill>
                <a:srgbClr val="434343"/>
              </a:solidFill>
              <a:latin typeface="Helvetica Neue Light"/>
              <a:ea typeface="Helvetica Neue Light"/>
              <a:cs typeface="Helvetica Neue Light"/>
              <a:sym typeface="Helvetica Neue Light"/>
            </a:endParaRPr>
          </a:p>
          <a:p>
            <a:pPr indent="-323850" lvl="0" marL="457200" rtl="0" algn="l">
              <a:lnSpc>
                <a:spcPct val="100000"/>
              </a:lnSpc>
              <a:spcBef>
                <a:spcPts val="100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Looking</a:t>
            </a:r>
            <a:r>
              <a:rPr lang="en" sz="1500">
                <a:solidFill>
                  <a:srgbClr val="434343"/>
                </a:solidFill>
                <a:latin typeface="Helvetica Neue Light"/>
                <a:ea typeface="Helvetica Neue Light"/>
                <a:cs typeface="Helvetica Neue Light"/>
                <a:sym typeface="Helvetica Neue Light"/>
              </a:rPr>
              <a:t> for Oil</a:t>
            </a:r>
            <a:endParaRPr sz="1500">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None/>
            </a:pPr>
            <a:r>
              <a:t/>
            </a:r>
            <a:endParaRPr>
              <a:solidFill>
                <a:srgbClr val="434343"/>
              </a:solidFill>
              <a:latin typeface="Helvetica Neue Light"/>
              <a:ea typeface="Helvetica Neue Light"/>
              <a:cs typeface="Helvetica Neue Light"/>
              <a:sym typeface="Helvetica Neue Light"/>
            </a:endParaRPr>
          </a:p>
        </p:txBody>
      </p:sp>
      <p:sp>
        <p:nvSpPr>
          <p:cNvPr id="63" name="Google Shape;63;p14"/>
          <p:cNvSpPr txBox="1"/>
          <p:nvPr>
            <p:ph type="title"/>
          </p:nvPr>
        </p:nvSpPr>
        <p:spPr>
          <a:xfrm>
            <a:off x="233425" y="445025"/>
            <a:ext cx="6846000" cy="9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Helvetica Neue Light"/>
                <a:ea typeface="Helvetica Neue Light"/>
                <a:cs typeface="Helvetica Neue Light"/>
                <a:sym typeface="Helvetica Neue Light"/>
              </a:rPr>
              <a:t>Outline</a:t>
            </a:r>
            <a:endParaRPr>
              <a:solidFill>
                <a:schemeClr val="accent5"/>
              </a:solidFill>
              <a:latin typeface="Helvetica Neue Light"/>
              <a:ea typeface="Helvetica Neue Light"/>
              <a:cs typeface="Helvetica Neue Light"/>
              <a:sym typeface="Helvetica Neue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 name="Shape 275"/>
        <p:cNvGrpSpPr/>
        <p:nvPr/>
      </p:nvGrpSpPr>
      <p:grpSpPr>
        <a:xfrm>
          <a:off x="0" y="0"/>
          <a:ext cx="0" cy="0"/>
          <a:chOff x="0" y="0"/>
          <a:chExt cx="0" cy="0"/>
        </a:xfrm>
      </p:grpSpPr>
      <p:sp>
        <p:nvSpPr>
          <p:cNvPr id="276" name="Google Shape;27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2"/>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You shall pass: Ford Fulkerson</a:t>
            </a:r>
            <a:endParaRPr sz="3200">
              <a:solidFill>
                <a:schemeClr val="accent5"/>
              </a:solidFill>
              <a:latin typeface="Helvetica Neue Light"/>
              <a:ea typeface="Helvetica Neue Light"/>
              <a:cs typeface="Helvetica Neue Light"/>
              <a:sym typeface="Helvetica Neue Light"/>
            </a:endParaRPr>
          </a:p>
        </p:txBody>
      </p:sp>
      <p:sp>
        <p:nvSpPr>
          <p:cNvPr id="278" name="Google Shape;27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2"/>
          <p:cNvSpPr txBox="1"/>
          <p:nvPr/>
        </p:nvSpPr>
        <p:spPr>
          <a:xfrm>
            <a:off x="1901600" y="1017725"/>
            <a:ext cx="6846900" cy="4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Helvetica Neue"/>
                <a:ea typeface="Helvetica Neue"/>
                <a:cs typeface="Helvetica Neue"/>
                <a:sym typeface="Helvetica Neue"/>
              </a:rPr>
              <a:t>Ford-Fulkerson </a:t>
            </a:r>
            <a:r>
              <a:rPr b="1" i="1" lang="en" sz="1800">
                <a:solidFill>
                  <a:schemeClr val="dk2"/>
                </a:solidFill>
                <a:latin typeface="Helvetica Neue"/>
                <a:ea typeface="Helvetica Neue"/>
                <a:cs typeface="Helvetica Neue"/>
                <a:sym typeface="Helvetica Neue"/>
              </a:rPr>
              <a:t>(G, u, s, t)</a:t>
            </a:r>
            <a:r>
              <a:rPr b="1" lang="en" sz="1800">
                <a:solidFill>
                  <a:schemeClr val="dk2"/>
                </a:solidFill>
                <a:latin typeface="Helvetica Neue"/>
                <a:ea typeface="Helvetica Neue"/>
                <a:cs typeface="Helvetica Neue"/>
                <a:sym typeface="Helvetica Neue"/>
              </a:rPr>
              <a:t>:</a:t>
            </a:r>
            <a:endParaRPr b="1" sz="1800">
              <a:solidFill>
                <a:schemeClr val="dk2"/>
              </a:solidFill>
              <a:latin typeface="Helvetica Neue"/>
              <a:ea typeface="Helvetica Neue"/>
              <a:cs typeface="Helvetica Neue"/>
              <a:sym typeface="Helvetica Neue"/>
            </a:endParaRPr>
          </a:p>
          <a:p>
            <a:pPr indent="-342900" lvl="0" marL="457200" rtl="0" algn="l">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for </a:t>
            </a:r>
            <a:r>
              <a:rPr lang="en" sz="1800">
                <a:solidFill>
                  <a:schemeClr val="dk2"/>
                </a:solidFill>
                <a:latin typeface="Helvetica Neue Light"/>
                <a:ea typeface="Helvetica Neue Light"/>
                <a:cs typeface="Helvetica Neue Light"/>
                <a:sym typeface="Helvetica Neue Light"/>
              </a:rPr>
              <a:t>each edge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f(v,w) ← </a:t>
            </a:r>
            <a:r>
              <a:rPr lang="en" sz="1800">
                <a:solidFill>
                  <a:schemeClr val="dk2"/>
                </a:solidFill>
                <a:latin typeface="Helvetica Neue Light"/>
                <a:ea typeface="Helvetica Neue Light"/>
                <a:cs typeface="Helvetica Neue Light"/>
                <a:sym typeface="Helvetica Neue Light"/>
              </a:rPr>
              <a:t>0</a:t>
            </a:r>
            <a:endParaRPr sz="1800">
              <a:solidFill>
                <a:schemeClr val="dk2"/>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f(w,v) ← </a:t>
            </a:r>
            <a:r>
              <a:rPr lang="en" sz="1800">
                <a:solidFill>
                  <a:schemeClr val="dk2"/>
                </a:solidFill>
                <a:latin typeface="Helvetica Neue Light"/>
                <a:ea typeface="Helvetica Neue Light"/>
                <a:cs typeface="Helvetica Neue Light"/>
                <a:sym typeface="Helvetica Neue Light"/>
              </a:rPr>
              <a:t>0</a:t>
            </a:r>
            <a:endParaRPr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b="1" lang="en" sz="1800">
                <a:solidFill>
                  <a:schemeClr val="dk2"/>
                </a:solidFill>
                <a:latin typeface="Helvetica Neue"/>
                <a:ea typeface="Helvetica Neue"/>
                <a:cs typeface="Helvetica Neue"/>
                <a:sym typeface="Helvetica Neue"/>
              </a:rPr>
              <a:t>while </a:t>
            </a:r>
            <a:r>
              <a:rPr lang="en" sz="1800">
                <a:solidFill>
                  <a:schemeClr val="dk2"/>
                </a:solidFill>
                <a:latin typeface="Helvetica Neue Light"/>
                <a:ea typeface="Helvetica Neue Light"/>
                <a:cs typeface="Helvetica Neue Light"/>
                <a:sym typeface="Helvetica Neue Light"/>
              </a:rPr>
              <a:t>there exists an augmenting path </a:t>
            </a:r>
            <a:r>
              <a:rPr i="1" lang="en" sz="1800">
                <a:solidFill>
                  <a:schemeClr val="dk2"/>
                </a:solidFill>
                <a:latin typeface="Helvetica Neue Light"/>
                <a:ea typeface="Helvetica Neue Light"/>
                <a:cs typeface="Helvetica Neue Light"/>
                <a:sym typeface="Helvetica Neue Light"/>
              </a:rPr>
              <a:t>P</a:t>
            </a:r>
            <a:r>
              <a:rPr lang="en" sz="1800">
                <a:solidFill>
                  <a:schemeClr val="dk2"/>
                </a:solidFill>
                <a:latin typeface="Helvetica Neue Light"/>
                <a:ea typeface="Helvetica Neue Light"/>
                <a:cs typeface="Helvetica Neue Light"/>
                <a:sym typeface="Helvetica Neue Light"/>
              </a:rPr>
              <a:t> from </a:t>
            </a:r>
            <a:r>
              <a:rPr i="1" lang="en" sz="1800">
                <a:solidFill>
                  <a:schemeClr val="dk2"/>
                </a:solidFill>
                <a:latin typeface="Helvetica Neue Light"/>
                <a:ea typeface="Helvetica Neue Light"/>
                <a:cs typeface="Helvetica Neue Light"/>
                <a:sym typeface="Helvetica Neue Light"/>
              </a:rPr>
              <a:t>s</a:t>
            </a:r>
            <a:r>
              <a:rPr lang="en" sz="1800">
                <a:solidFill>
                  <a:schemeClr val="dk2"/>
                </a:solidFill>
                <a:latin typeface="Helvetica Neue Light"/>
                <a:ea typeface="Helvetica Neue Light"/>
                <a:cs typeface="Helvetica Neue Light"/>
                <a:sym typeface="Helvetica Neue Light"/>
              </a:rPr>
              <a:t> to </a:t>
            </a:r>
            <a:r>
              <a:rPr i="1" lang="en" sz="1800">
                <a:solidFill>
                  <a:schemeClr val="dk2"/>
                </a:solidFill>
                <a:latin typeface="Helvetica Neue Light"/>
                <a:ea typeface="Helvetica Neue Light"/>
                <a:cs typeface="Helvetica Neue Light"/>
                <a:sym typeface="Helvetica Neue Light"/>
              </a:rPr>
              <a:t>t</a:t>
            </a:r>
            <a:r>
              <a:rPr lang="en" sz="1800">
                <a:solidFill>
                  <a:schemeClr val="dk2"/>
                </a:solidFill>
                <a:latin typeface="Helvetica Neue Light"/>
                <a:ea typeface="Helvetica Neue Light"/>
                <a:cs typeface="Helvetica Neue Light"/>
                <a:sym typeface="Helvetica Neue Light"/>
              </a:rPr>
              <a:t> in    </a:t>
            </a:r>
            <a:r>
              <a:rPr i="1"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endParaRPr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for </a:t>
            </a:r>
            <a:r>
              <a:rPr lang="en" sz="1800">
                <a:solidFill>
                  <a:schemeClr val="dk2"/>
                </a:solidFill>
                <a:latin typeface="Helvetica Neue Light"/>
                <a:ea typeface="Helvetica Neue Light"/>
                <a:cs typeface="Helvetica Neue Light"/>
                <a:sym typeface="Helvetica Neue Light"/>
              </a:rPr>
              <a:t>each edge </a:t>
            </a:r>
            <a:r>
              <a:rPr i="1" lang="en" sz="1800">
                <a:solidFill>
                  <a:schemeClr val="dk2"/>
                </a:solidFill>
                <a:latin typeface="Helvetica Neue Light"/>
                <a:ea typeface="Helvetica Neue Light"/>
                <a:cs typeface="Helvetica Neue Light"/>
                <a:sym typeface="Helvetica Neue Light"/>
              </a:rPr>
              <a:t>(v,w)</a:t>
            </a:r>
            <a:r>
              <a:rPr lang="en" sz="1800">
                <a:solidFill>
                  <a:schemeClr val="dk2"/>
                </a:solidFill>
                <a:latin typeface="Helvetica Neue Light"/>
                <a:ea typeface="Helvetica Neue Light"/>
                <a:cs typeface="Helvetica Neue Light"/>
                <a:sym typeface="Helvetica Neue Light"/>
              </a:rPr>
              <a:t> in </a:t>
            </a:r>
            <a:r>
              <a:rPr i="1" lang="en" sz="1800">
                <a:solidFill>
                  <a:schemeClr val="dk2"/>
                </a:solidFill>
                <a:latin typeface="Helvetica Neue Light"/>
                <a:ea typeface="Helvetica Neue Light"/>
                <a:cs typeface="Helvetica Neue Light"/>
                <a:sym typeface="Helvetica Neue Light"/>
              </a:rPr>
              <a:t>P</a:t>
            </a:r>
            <a:r>
              <a:rPr lang="en" sz="1800">
                <a:solidFill>
                  <a:schemeClr val="dk2"/>
                </a:solidFill>
                <a:latin typeface="Helvetica Neue Light"/>
                <a:ea typeface="Helvetica Neue Light"/>
                <a:cs typeface="Helvetica Neue Light"/>
                <a:sym typeface="Helvetica Neue Light"/>
              </a:rPr>
              <a:t> </a:t>
            </a:r>
            <a:r>
              <a:rPr b="1" lang="en" sz="1800">
                <a:solidFill>
                  <a:schemeClr val="dk2"/>
                </a:solidFill>
                <a:latin typeface="Helvetica Neue"/>
                <a:ea typeface="Helvetica Neue"/>
                <a:cs typeface="Helvetica Neue"/>
                <a:sym typeface="Helvetica Neue"/>
              </a:rPr>
              <a:t>do:</a:t>
            </a:r>
            <a:endParaRPr b="1" sz="1800">
              <a:solidFill>
                <a:schemeClr val="dk2"/>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lang="en" sz="1800">
                <a:solidFill>
                  <a:schemeClr val="dk2"/>
                </a:solidFill>
                <a:latin typeface="Helvetica Neue Light"/>
                <a:ea typeface="Helvetica Neue Light"/>
                <a:cs typeface="Helvetica Neue Light"/>
                <a:sym typeface="Helvetica Neue Light"/>
              </a:rPr>
              <a:t>             </a:t>
            </a:r>
            <a:r>
              <a:rPr i="1" lang="en" sz="1800">
                <a:solidFill>
                  <a:schemeClr val="dk2"/>
                </a:solidFill>
                <a:latin typeface="Helvetica Neue Light"/>
                <a:ea typeface="Helvetica Neue Light"/>
                <a:cs typeface="Helvetica Neue Light"/>
                <a:sym typeface="Helvetica Neue Light"/>
              </a:rPr>
              <a:t>f(v,w) ← f(v,w) + u</a:t>
            </a:r>
            <a:r>
              <a:rPr baseline="-25000" i="1" lang="en" sz="1800">
                <a:solidFill>
                  <a:schemeClr val="dk2"/>
                </a:solidFill>
                <a:latin typeface="Helvetica Neue Light"/>
                <a:ea typeface="Helvetica Neue Light"/>
                <a:cs typeface="Helvetica Neue Light"/>
                <a:sym typeface="Helvetica Neue Light"/>
              </a:rPr>
              <a:t>f</a:t>
            </a:r>
            <a:r>
              <a:rPr i="1" lang="en" sz="1800">
                <a:solidFill>
                  <a:schemeClr val="dk2"/>
                </a:solidFill>
                <a:latin typeface="Helvetica Neue Light"/>
                <a:ea typeface="Helvetica Neue Light"/>
                <a:cs typeface="Helvetica Neue Light"/>
                <a:sym typeface="Helvetica Neue Light"/>
              </a:rPr>
              <a:t>(P)</a:t>
            </a:r>
            <a:endParaRPr i="1" sz="1800">
              <a:solidFill>
                <a:schemeClr val="dk2"/>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2"/>
              </a:buClr>
              <a:buSzPts val="1800"/>
              <a:buFont typeface="Helvetica Neue Light"/>
              <a:buAutoNum type="arabicPeriod"/>
            </a:pPr>
            <a:r>
              <a:rPr i="1" lang="en" sz="1800">
                <a:solidFill>
                  <a:schemeClr val="dk2"/>
                </a:solidFill>
                <a:latin typeface="Helvetica Neue Light"/>
                <a:ea typeface="Helvetica Neue Light"/>
                <a:cs typeface="Helvetica Neue Light"/>
                <a:sym typeface="Helvetica Neue Light"/>
              </a:rPr>
              <a:t>             f(w,v) ← f(w,v) - u</a:t>
            </a:r>
            <a:r>
              <a:rPr baseline="-25000" i="1" lang="en" sz="1800">
                <a:solidFill>
                  <a:schemeClr val="dk2"/>
                </a:solidFill>
                <a:latin typeface="Helvetica Neue Light"/>
                <a:ea typeface="Helvetica Neue Light"/>
                <a:cs typeface="Helvetica Neue Light"/>
                <a:sym typeface="Helvetica Neue Light"/>
              </a:rPr>
              <a:t>f</a:t>
            </a:r>
            <a:r>
              <a:rPr i="1" lang="en" sz="1800">
                <a:solidFill>
                  <a:schemeClr val="dk2"/>
                </a:solidFill>
                <a:latin typeface="Helvetica Neue Light"/>
                <a:ea typeface="Helvetica Neue Light"/>
                <a:cs typeface="Helvetica Neue Light"/>
                <a:sym typeface="Helvetica Neue Light"/>
              </a:rPr>
              <a:t>(P)</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Comment: </a:t>
            </a:r>
            <a:r>
              <a:rPr lang="en" sz="1800">
                <a:solidFill>
                  <a:schemeClr val="dk2"/>
                </a:solidFill>
                <a:latin typeface="Helvetica Neue Light"/>
                <a:ea typeface="Helvetica Neue Light"/>
                <a:cs typeface="Helvetica Neue Light"/>
                <a:sym typeface="Helvetica Neue Light"/>
              </a:rPr>
              <a:t>Notice that it is </a:t>
            </a:r>
            <a:r>
              <a:rPr b="1" lang="en" sz="1800">
                <a:solidFill>
                  <a:schemeClr val="dk2"/>
                </a:solidFill>
                <a:latin typeface="Helvetica Neue"/>
                <a:ea typeface="Helvetica Neue"/>
                <a:cs typeface="Helvetica Neue"/>
                <a:sym typeface="Helvetica Neue"/>
              </a:rPr>
              <a:t>not certain</a:t>
            </a:r>
            <a:r>
              <a:rPr lang="en" sz="1800">
                <a:solidFill>
                  <a:schemeClr val="dk2"/>
                </a:solidFill>
                <a:latin typeface="Helvetica Neue Light"/>
                <a:ea typeface="Helvetica Neue Light"/>
                <a:cs typeface="Helvetica Neue Light"/>
                <a:sym typeface="Helvetica Neue Light"/>
              </a:rPr>
              <a:t> that </a:t>
            </a:r>
            <a:r>
              <a:rPr i="1" lang="en" sz="1800">
                <a:solidFill>
                  <a:schemeClr val="dk2"/>
                </a:solidFill>
                <a:latin typeface="Helvetica Neue Light"/>
                <a:ea typeface="Helvetica Neue Light"/>
                <a:cs typeface="Helvetica Neue Light"/>
                <a:sym typeface="Helvetica Neue Light"/>
              </a:rPr>
              <a:t>E = E</a:t>
            </a:r>
            <a:r>
              <a:rPr baseline="-25000" i="1" lang="en" sz="1800">
                <a:solidFill>
                  <a:schemeClr val="dk2"/>
                </a:solidFill>
                <a:latin typeface="Helvetica Neue Light"/>
                <a:ea typeface="Helvetica Neue Light"/>
                <a:cs typeface="Helvetica Neue Light"/>
                <a:sym typeface="Helvetica Neue Light"/>
              </a:rPr>
              <a:t>f</a:t>
            </a:r>
            <a:r>
              <a:rPr i="1" lang="en" sz="1800">
                <a:solidFill>
                  <a:schemeClr val="dk2"/>
                </a:solidFill>
                <a:latin typeface="Helvetica Neue Light"/>
                <a:ea typeface="Helvetica Neue Light"/>
                <a:cs typeface="Helvetica Neue Light"/>
                <a:sym typeface="Helvetica Neue Light"/>
              </a:rPr>
              <a:t> </a:t>
            </a:r>
            <a:r>
              <a:rPr lang="en" sz="1800">
                <a:solidFill>
                  <a:schemeClr val="dk2"/>
                </a:solidFill>
                <a:latin typeface="Helvetica Neue Light"/>
                <a:ea typeface="Helvetica Neue Light"/>
                <a:cs typeface="Helvetica Neue Light"/>
                <a:sym typeface="Helvetica Neue Light"/>
              </a:rPr>
              <a:t>as sending flow on </a:t>
            </a:r>
            <a:r>
              <a:rPr i="1" lang="en" sz="1800">
                <a:solidFill>
                  <a:schemeClr val="dk2"/>
                </a:solidFill>
                <a:latin typeface="Helvetica Neue Light"/>
                <a:ea typeface="Helvetica Neue Light"/>
                <a:cs typeface="Helvetica Neue Light"/>
                <a:sym typeface="Helvetica Neue Light"/>
              </a:rPr>
              <a:t>(v,w) </a:t>
            </a:r>
            <a:r>
              <a:rPr b="1" lang="en" sz="1800">
                <a:solidFill>
                  <a:schemeClr val="dk2"/>
                </a:solidFill>
                <a:latin typeface="Helvetica Neue"/>
                <a:ea typeface="Helvetica Neue"/>
                <a:cs typeface="Helvetica Neue"/>
                <a:sym typeface="Helvetica Neue"/>
              </a:rPr>
              <a:t>might close </a:t>
            </a:r>
            <a:r>
              <a:rPr i="1" lang="en" sz="1800">
                <a:solidFill>
                  <a:schemeClr val="dk2"/>
                </a:solidFill>
                <a:latin typeface="Helvetica Neue Light"/>
                <a:ea typeface="Helvetica Neue Light"/>
                <a:cs typeface="Helvetica Neue Light"/>
                <a:sym typeface="Helvetica Neue Light"/>
              </a:rPr>
              <a:t>(v,w)</a:t>
            </a:r>
            <a:r>
              <a:rPr lang="en" sz="1800">
                <a:solidFill>
                  <a:schemeClr val="dk2"/>
                </a:solidFill>
                <a:latin typeface="Helvetica Neue Light"/>
                <a:ea typeface="Helvetica Neue Light"/>
                <a:cs typeface="Helvetica Neue Light"/>
                <a:sym typeface="Helvetica Neue Light"/>
              </a:rPr>
              <a:t>, and </a:t>
            </a:r>
            <a:r>
              <a:rPr b="1" lang="en" sz="1800">
                <a:solidFill>
                  <a:schemeClr val="dk2"/>
                </a:solidFill>
                <a:latin typeface="Helvetica Neue"/>
                <a:ea typeface="Helvetica Neue"/>
                <a:cs typeface="Helvetica Neue"/>
                <a:sym typeface="Helvetica Neue"/>
              </a:rPr>
              <a:t>may open a new edge </a:t>
            </a:r>
            <a:r>
              <a:rPr i="1" lang="en" sz="1800">
                <a:solidFill>
                  <a:schemeClr val="dk2"/>
                </a:solidFill>
                <a:latin typeface="Helvetica Neue Light"/>
                <a:ea typeface="Helvetica Neue Light"/>
                <a:cs typeface="Helvetica Neue Light"/>
                <a:sym typeface="Helvetica Neue Light"/>
              </a:rPr>
              <a:t>(w,v)</a:t>
            </a:r>
            <a:r>
              <a:rPr lang="en" sz="1800">
                <a:solidFill>
                  <a:schemeClr val="dk2"/>
                </a:solidFill>
                <a:latin typeface="Helvetica Neue Light"/>
                <a:ea typeface="Helvetica Neue Light"/>
                <a:cs typeface="Helvetica Neue Light"/>
                <a:sym typeface="Helvetica Neue Light"/>
              </a:rPr>
              <a:t> in the residual graph.</a:t>
            </a:r>
            <a:endParaRPr sz="1800">
              <a:solidFill>
                <a:schemeClr val="dk2"/>
              </a:solidFill>
              <a:latin typeface="Helvetica Neue Light"/>
              <a:ea typeface="Helvetica Neue Light"/>
              <a:cs typeface="Helvetica Neue Light"/>
              <a:sym typeface="Helvetica Neue Light"/>
            </a:endParaRPr>
          </a:p>
        </p:txBody>
      </p:sp>
      <p:pic>
        <p:nvPicPr>
          <p:cNvPr id="280" name="Google Shape;280;p3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899375" y="1449600"/>
            <a:ext cx="990600" cy="200025"/>
          </a:xfrm>
          <a:prstGeom prst="rect">
            <a:avLst/>
          </a:prstGeom>
          <a:noFill/>
          <a:ln>
            <a:noFill/>
          </a:ln>
        </p:spPr>
      </p:pic>
      <p:pic>
        <p:nvPicPr>
          <p:cNvPr id="281" name="Google Shape;281;p3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788275" y="2255825"/>
            <a:ext cx="209550" cy="190500"/>
          </a:xfrm>
          <a:prstGeom prst="rect">
            <a:avLst/>
          </a:prstGeom>
          <a:noFill/>
          <a:ln>
            <a:noFill/>
          </a:ln>
        </p:spPr>
      </p:pic>
      <p:pic>
        <p:nvPicPr>
          <p:cNvPr id="282" name="Google Shape;282;p32"/>
          <p:cNvPicPr preferRelativeResize="0"/>
          <p:nvPr/>
        </p:nvPicPr>
        <p:blipFill>
          <a:blip r:embed="rId5">
            <a:alphaModFix/>
          </a:blip>
          <a:stretch>
            <a:fillRect/>
          </a:stretch>
        </p:blipFill>
        <p:spPr>
          <a:xfrm>
            <a:off x="3048000" y="2590800"/>
            <a:ext cx="2887863" cy="20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3"/>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Ford Fulkerson: Time Analysis</a:t>
            </a:r>
            <a:endParaRPr sz="3200">
              <a:solidFill>
                <a:schemeClr val="accent5"/>
              </a:solidFill>
              <a:latin typeface="Helvetica Neue Light"/>
              <a:ea typeface="Helvetica Neue Light"/>
              <a:cs typeface="Helvetica Neue Light"/>
              <a:sym typeface="Helvetica Neue Light"/>
            </a:endParaRPr>
          </a:p>
        </p:txBody>
      </p:sp>
      <p:sp>
        <p:nvSpPr>
          <p:cNvPr id="289" name="Google Shape;28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3"/>
          <p:cNvSpPr txBox="1"/>
          <p:nvPr/>
        </p:nvSpPr>
        <p:spPr>
          <a:xfrm>
            <a:off x="2404850" y="1017725"/>
            <a:ext cx="6343500" cy="403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How many such iterations?</a:t>
            </a:r>
            <a:endParaRPr b="1" sz="18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700">
                <a:solidFill>
                  <a:schemeClr val="dk2"/>
                </a:solidFill>
                <a:latin typeface="Helvetica Neue Light"/>
                <a:ea typeface="Helvetica Neue Light"/>
                <a:cs typeface="Helvetica Neue Light"/>
                <a:sym typeface="Helvetica Neue Light"/>
              </a:rPr>
              <a:t>2,000,000</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Pseudo-polynomial</a:t>
            </a:r>
            <a:r>
              <a:rPr lang="en" sz="1700">
                <a:solidFill>
                  <a:schemeClr val="dk2"/>
                </a:solidFill>
                <a:latin typeface="Helvetica Neue Light"/>
                <a:ea typeface="Helvetica Neue Light"/>
                <a:cs typeface="Helvetica Neue Light"/>
                <a:sym typeface="Helvetica Neue Light"/>
              </a:rPr>
              <a:t> run time. The running time of the algorithm is </a:t>
            </a:r>
            <a:r>
              <a:rPr i="1" lang="en" sz="1700">
                <a:solidFill>
                  <a:schemeClr val="dk2"/>
                </a:solidFill>
                <a:latin typeface="Helvetica Neue Light"/>
                <a:ea typeface="Helvetica Neue Light"/>
                <a:cs typeface="Helvetica Neue Light"/>
                <a:sym typeface="Helvetica Neue Light"/>
              </a:rPr>
              <a:t>O</a:t>
            </a:r>
            <a:r>
              <a:rPr lang="en" sz="1700">
                <a:solidFill>
                  <a:schemeClr val="dk2"/>
                </a:solidFill>
                <a:latin typeface="Helvetica Neue Light"/>
                <a:ea typeface="Helvetica Neue Light"/>
                <a:cs typeface="Helvetica Neue Light"/>
                <a:sym typeface="Helvetica Neue Light"/>
              </a:rPr>
              <a:t>(|f</a:t>
            </a:r>
            <a:r>
              <a:rPr baseline="30000" lang="en" sz="1700">
                <a:solidFill>
                  <a:schemeClr val="dk2"/>
                </a:solidFill>
                <a:latin typeface="Helvetica Neue Light"/>
                <a:ea typeface="Helvetica Neue Light"/>
                <a:cs typeface="Helvetica Neue Light"/>
                <a:sym typeface="Helvetica Neue Light"/>
              </a:rPr>
              <a:t>*</a:t>
            </a:r>
            <a:r>
              <a:rPr lang="en" sz="1700">
                <a:solidFill>
                  <a:schemeClr val="dk2"/>
                </a:solidFill>
                <a:latin typeface="Helvetica Neue Light"/>
                <a:ea typeface="Helvetica Neue Light"/>
                <a:cs typeface="Helvetica Neue Light"/>
                <a:sym typeface="Helvetica Neue Light"/>
              </a:rPr>
              <a:t>|E)</a:t>
            </a:r>
            <a:r>
              <a:rPr i="1" lang="en" sz="1700">
                <a:solidFill>
                  <a:schemeClr val="dk2"/>
                </a:solidFill>
                <a:latin typeface="Helvetica Neue Light"/>
                <a:ea typeface="Helvetica Neue Light"/>
                <a:cs typeface="Helvetica Neue Light"/>
                <a:sym typeface="Helvetica Neue Light"/>
              </a:rPr>
              <a:t> </a:t>
            </a:r>
            <a:r>
              <a:rPr lang="en" sz="1700">
                <a:solidFill>
                  <a:schemeClr val="dk2"/>
                </a:solidFill>
                <a:latin typeface="Helvetica Neue Light"/>
                <a:ea typeface="Helvetica Neue Light"/>
                <a:cs typeface="Helvetica Neue Light"/>
                <a:sym typeface="Helvetica Neue Light"/>
              </a:rPr>
              <a:t>when capacities are </a:t>
            </a:r>
            <a:r>
              <a:rPr b="1" lang="en" sz="1700">
                <a:solidFill>
                  <a:schemeClr val="dk2"/>
                </a:solidFill>
                <a:latin typeface="Helvetica Neue"/>
                <a:ea typeface="Helvetica Neue"/>
                <a:cs typeface="Helvetica Neue"/>
                <a:sym typeface="Helvetica Neue"/>
              </a:rPr>
              <a:t>integers</a:t>
            </a:r>
            <a:r>
              <a:rPr lang="en" sz="1700">
                <a:solidFill>
                  <a:schemeClr val="dk2"/>
                </a:solidFill>
                <a:latin typeface="Helvetica Neue Light"/>
                <a:ea typeface="Helvetica Neue Light"/>
                <a:cs typeface="Helvetica Neue Light"/>
                <a:sym typeface="Helvetica Neue Light"/>
              </a:rPr>
              <a:t>.</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7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800">
              <a:latin typeface="Helvetica Neue"/>
              <a:ea typeface="Helvetica Neue"/>
              <a:cs typeface="Helvetica Neue"/>
              <a:sym typeface="Helvetica Neue"/>
            </a:endParaRPr>
          </a:p>
        </p:txBody>
      </p:sp>
      <p:pic>
        <p:nvPicPr>
          <p:cNvPr id="291" name="Google Shape;291;p33"/>
          <p:cNvPicPr preferRelativeResize="0"/>
          <p:nvPr/>
        </p:nvPicPr>
        <p:blipFill>
          <a:blip r:embed="rId3">
            <a:alphaModFix/>
          </a:blip>
          <a:stretch>
            <a:fillRect/>
          </a:stretch>
        </p:blipFill>
        <p:spPr>
          <a:xfrm>
            <a:off x="2404850" y="1157275"/>
            <a:ext cx="6419850" cy="2219325"/>
          </a:xfrm>
          <a:prstGeom prst="rect">
            <a:avLst/>
          </a:prstGeom>
          <a:noFill/>
          <a:ln>
            <a:noFill/>
          </a:ln>
        </p:spPr>
      </p:pic>
      <p:pic>
        <p:nvPicPr>
          <p:cNvPr id="292" name="Google Shape;292;p33"/>
          <p:cNvPicPr preferRelativeResize="0"/>
          <p:nvPr/>
        </p:nvPicPr>
        <p:blipFill>
          <a:blip r:embed="rId4">
            <a:alphaModFix/>
          </a:blip>
          <a:stretch>
            <a:fillRect/>
          </a:stretch>
        </p:blipFill>
        <p:spPr>
          <a:xfrm>
            <a:off x="117625" y="81650"/>
            <a:ext cx="1814950" cy="232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4"/>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Ford Fulkerson: No convergence</a:t>
            </a:r>
            <a:endParaRPr sz="3200">
              <a:solidFill>
                <a:schemeClr val="accent5"/>
              </a:solidFill>
              <a:latin typeface="Helvetica Neue Light"/>
              <a:ea typeface="Helvetica Neue Light"/>
              <a:cs typeface="Helvetica Neue Light"/>
              <a:sym typeface="Helvetica Neue Light"/>
            </a:endParaRPr>
          </a:p>
        </p:txBody>
      </p:sp>
      <p:sp>
        <p:nvSpPr>
          <p:cNvPr id="299" name="Google Shape;29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34"/>
          <p:cNvSpPr txBox="1"/>
          <p:nvPr/>
        </p:nvSpPr>
        <p:spPr>
          <a:xfrm>
            <a:off x="2656600" y="1079025"/>
            <a:ext cx="6091800" cy="39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chemeClr val="dk2"/>
                </a:solidFill>
                <a:latin typeface="Helvetica Neue Light"/>
                <a:ea typeface="Helvetica Neue Light"/>
                <a:cs typeface="Helvetica Neue Light"/>
                <a:sym typeface="Helvetica Neue Light"/>
              </a:rPr>
              <a:t>A bad example for Ford Fulkerson algorithm. Here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chemeClr val="dk2"/>
                </a:solidFill>
                <a:latin typeface="Helvetica Neue Light"/>
                <a:ea typeface="Helvetica Neue Light"/>
                <a:cs typeface="Helvetica Neue Light"/>
                <a:sym typeface="Helvetica Neue Light"/>
              </a:rPr>
              <a:t>That is, it with irrational capacities, the algorithm runs for exponential time, finding smaller augmenting paths in each iteration, and this doesn’t converge to a single value.</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800">
              <a:latin typeface="Helvetica Neue"/>
              <a:ea typeface="Helvetica Neue"/>
              <a:cs typeface="Helvetica Neue"/>
              <a:sym typeface="Helvetica Neue"/>
            </a:endParaRPr>
          </a:p>
        </p:txBody>
      </p:sp>
      <p:pic>
        <p:nvPicPr>
          <p:cNvPr id="301" name="Google Shape;301;p34"/>
          <p:cNvPicPr preferRelativeResize="0"/>
          <p:nvPr/>
        </p:nvPicPr>
        <p:blipFill>
          <a:blip r:embed="rId3">
            <a:alphaModFix/>
          </a:blip>
          <a:stretch>
            <a:fillRect/>
          </a:stretch>
        </p:blipFill>
        <p:spPr>
          <a:xfrm>
            <a:off x="182150" y="1554500"/>
            <a:ext cx="2151800" cy="2497650"/>
          </a:xfrm>
          <a:prstGeom prst="rect">
            <a:avLst/>
          </a:prstGeom>
          <a:noFill/>
          <a:ln>
            <a:noFill/>
          </a:ln>
        </p:spPr>
      </p:pic>
      <p:pic>
        <p:nvPicPr>
          <p:cNvPr id="302" name="Google Shape;302;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710175" y="1326800"/>
            <a:ext cx="1038225" cy="46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5"/>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Ford Fulkerson: No convergence</a:t>
            </a:r>
            <a:endParaRPr sz="3200">
              <a:solidFill>
                <a:schemeClr val="accent5"/>
              </a:solidFill>
              <a:latin typeface="Helvetica Neue Light"/>
              <a:ea typeface="Helvetica Neue Light"/>
              <a:cs typeface="Helvetica Neue Light"/>
              <a:sym typeface="Helvetica Neue Light"/>
            </a:endParaRPr>
          </a:p>
        </p:txBody>
      </p:sp>
      <p:sp>
        <p:nvSpPr>
          <p:cNvPr id="309" name="Google Shape;30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35"/>
          <p:cNvSpPr txBox="1"/>
          <p:nvPr/>
        </p:nvSpPr>
        <p:spPr>
          <a:xfrm>
            <a:off x="2656600" y="1079025"/>
            <a:ext cx="6091800" cy="39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chemeClr val="dk2"/>
                </a:solidFill>
                <a:latin typeface="Helvetica Neue Light"/>
                <a:ea typeface="Helvetica Neue Light"/>
                <a:cs typeface="Helvetica Neue Light"/>
                <a:sym typeface="Helvetica Neue Light"/>
              </a:rPr>
              <a:t>A bad example for Ford Fulkerson algorithm. Here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chemeClr val="dk2"/>
                </a:solidFill>
                <a:latin typeface="Helvetica Neue Light"/>
                <a:ea typeface="Helvetica Neue Light"/>
                <a:cs typeface="Helvetica Neue Light"/>
                <a:sym typeface="Helvetica Neue Light"/>
              </a:rPr>
              <a:t>That is, it with irrational capacities, the algorithm runs for exponential time, finding smaller augmenting paths in each iteration, and this doesn’t converge to a single value.</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800">
              <a:latin typeface="Helvetica Neue"/>
              <a:ea typeface="Helvetica Neue"/>
              <a:cs typeface="Helvetica Neue"/>
              <a:sym typeface="Helvetica Neue"/>
            </a:endParaRPr>
          </a:p>
        </p:txBody>
      </p:sp>
      <p:pic>
        <p:nvPicPr>
          <p:cNvPr id="311" name="Google Shape;311;p35"/>
          <p:cNvPicPr preferRelativeResize="0"/>
          <p:nvPr/>
        </p:nvPicPr>
        <p:blipFill>
          <a:blip r:embed="rId3">
            <a:alphaModFix/>
          </a:blip>
          <a:stretch>
            <a:fillRect/>
          </a:stretch>
        </p:blipFill>
        <p:spPr>
          <a:xfrm>
            <a:off x="182150" y="1554500"/>
            <a:ext cx="2151800" cy="2497650"/>
          </a:xfrm>
          <a:prstGeom prst="rect">
            <a:avLst/>
          </a:prstGeom>
          <a:noFill/>
          <a:ln>
            <a:noFill/>
          </a:ln>
        </p:spPr>
      </p:pic>
      <p:pic>
        <p:nvPicPr>
          <p:cNvPr id="312" name="Google Shape;312;p3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710175" y="1326800"/>
            <a:ext cx="1038225" cy="466725"/>
          </a:xfrm>
          <a:prstGeom prst="rect">
            <a:avLst/>
          </a:prstGeom>
          <a:noFill/>
          <a:ln>
            <a:noFill/>
          </a:ln>
        </p:spPr>
      </p:pic>
      <p:pic>
        <p:nvPicPr>
          <p:cNvPr id="313" name="Google Shape;313;p35"/>
          <p:cNvPicPr preferRelativeResize="0"/>
          <p:nvPr/>
        </p:nvPicPr>
        <p:blipFill>
          <a:blip r:embed="rId5">
            <a:alphaModFix/>
          </a:blip>
          <a:stretch>
            <a:fillRect/>
          </a:stretch>
        </p:blipFill>
        <p:spPr>
          <a:xfrm>
            <a:off x="2450825" y="1153350"/>
            <a:ext cx="6693175" cy="397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490250" y="450150"/>
            <a:ext cx="6732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Helvetica Neue Light"/>
                <a:ea typeface="Helvetica Neue Light"/>
                <a:cs typeface="Helvetica Neue Light"/>
                <a:sym typeface="Helvetica Neue Light"/>
              </a:rPr>
              <a:t>Choosing augmenting paths </a:t>
            </a:r>
            <a:r>
              <a:rPr lang="en">
                <a:solidFill>
                  <a:schemeClr val="accent5"/>
                </a:solidFill>
                <a:latin typeface="Helvetica Neue Light"/>
                <a:ea typeface="Helvetica Neue Light"/>
                <a:cs typeface="Helvetica Neue Light"/>
                <a:sym typeface="Helvetica Neue Light"/>
              </a:rPr>
              <a:t>wisely</a:t>
            </a:r>
            <a:r>
              <a:rPr lang="en">
                <a:solidFill>
                  <a:schemeClr val="accent5"/>
                </a:solidFill>
                <a:latin typeface="Helvetica Neue Light"/>
                <a:ea typeface="Helvetica Neue Light"/>
                <a:cs typeface="Helvetica Neue Light"/>
                <a:sym typeface="Helvetica Neue Light"/>
              </a:rPr>
              <a:t> </a:t>
            </a:r>
            <a:r>
              <a:rPr lang="en">
                <a:solidFill>
                  <a:schemeClr val="accent5"/>
                </a:solidFill>
                <a:latin typeface="Helvetica Neue Light"/>
                <a:ea typeface="Helvetica Neue Light"/>
                <a:cs typeface="Helvetica Neue Light"/>
                <a:sym typeface="Helvetica Neue Light"/>
              </a:rPr>
              <a:t>can make the </a:t>
            </a:r>
            <a:r>
              <a:rPr b="1" lang="en">
                <a:solidFill>
                  <a:schemeClr val="accent5"/>
                </a:solidFill>
                <a:latin typeface="Helvetica Neue"/>
                <a:ea typeface="Helvetica Neue"/>
                <a:cs typeface="Helvetica Neue"/>
                <a:sym typeface="Helvetica Neue"/>
              </a:rPr>
              <a:t>algorithm</a:t>
            </a:r>
            <a:r>
              <a:rPr lang="en">
                <a:solidFill>
                  <a:schemeClr val="accent5"/>
                </a:solidFill>
                <a:latin typeface="Helvetica Neue Light"/>
                <a:ea typeface="Helvetica Neue Light"/>
                <a:cs typeface="Helvetica Neue Light"/>
                <a:sym typeface="Helvetica Neue Light"/>
              </a:rPr>
              <a:t> efficiently.</a:t>
            </a:r>
            <a:endParaRPr>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700">
                <a:solidFill>
                  <a:schemeClr val="accent5"/>
                </a:solidFill>
                <a:latin typeface="Helvetica Neue Light"/>
                <a:ea typeface="Helvetica Neue Light"/>
                <a:cs typeface="Helvetica Neue Light"/>
                <a:sym typeface="Helvetica Neue Light"/>
              </a:rPr>
              <a:t>Which leads to...</a:t>
            </a:r>
            <a:endParaRPr>
              <a:solidFill>
                <a:schemeClr val="accent5"/>
              </a:solidFill>
              <a:latin typeface="Helvetica Neue Light"/>
              <a:ea typeface="Helvetica Neue Light"/>
              <a:cs typeface="Helvetica Neue Light"/>
              <a:sym typeface="Helvetica Neue Light"/>
            </a:endParaRPr>
          </a:p>
        </p:txBody>
      </p:sp>
      <p:sp>
        <p:nvSpPr>
          <p:cNvPr id="319" name="Google Shape;31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37"/>
          <p:cNvSpPr txBox="1"/>
          <p:nvPr/>
        </p:nvSpPr>
        <p:spPr>
          <a:xfrm>
            <a:off x="903150" y="2170350"/>
            <a:ext cx="7337700" cy="8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800">
                <a:solidFill>
                  <a:schemeClr val="accent5"/>
                </a:solidFill>
                <a:latin typeface="Helvetica Neue"/>
                <a:ea typeface="Helvetica Neue"/>
                <a:cs typeface="Helvetica Neue"/>
                <a:sym typeface="Helvetica Neue"/>
              </a:rPr>
              <a:t>A Polynomial Algorithm</a:t>
            </a:r>
            <a:endParaRPr b="1" sz="4800">
              <a:solidFill>
                <a:schemeClr val="accent5"/>
              </a:solidFill>
              <a:latin typeface="Helvetica Neue"/>
              <a:ea typeface="Helvetica Neue"/>
              <a:cs typeface="Helvetica Neue"/>
              <a:sym typeface="Helvetica Neue"/>
            </a:endParaRPr>
          </a:p>
          <a:p>
            <a:pPr indent="0" lvl="0" marL="0" rtl="0" algn="l">
              <a:spcBef>
                <a:spcPts val="0"/>
              </a:spcBef>
              <a:spcAft>
                <a:spcPts val="0"/>
              </a:spcAft>
              <a:buNone/>
            </a:pPr>
            <a:r>
              <a:t/>
            </a:r>
            <a:endParaRPr b="1" sz="48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38"/>
          <p:cNvPicPr preferRelativeResize="0"/>
          <p:nvPr/>
        </p:nvPicPr>
        <p:blipFill>
          <a:blip r:embed="rId3">
            <a:alphaModFix/>
          </a:blip>
          <a:stretch>
            <a:fillRect/>
          </a:stretch>
        </p:blipFill>
        <p:spPr>
          <a:xfrm>
            <a:off x="7262000" y="485650"/>
            <a:ext cx="1251975" cy="1251975"/>
          </a:xfrm>
          <a:prstGeom prst="rect">
            <a:avLst/>
          </a:prstGeom>
          <a:noFill/>
          <a:ln>
            <a:noFill/>
          </a:ln>
        </p:spPr>
      </p:pic>
      <p:sp>
        <p:nvSpPr>
          <p:cNvPr id="332" name="Google Shape;332;p38"/>
          <p:cNvSpPr txBox="1"/>
          <p:nvPr/>
        </p:nvSpPr>
        <p:spPr>
          <a:xfrm>
            <a:off x="903150" y="1786950"/>
            <a:ext cx="7337700" cy="15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5"/>
                </a:solidFill>
                <a:latin typeface="Helvetica Neue"/>
                <a:ea typeface="Helvetica Neue"/>
                <a:cs typeface="Helvetica Neue"/>
                <a:sym typeface="Helvetica Neue"/>
              </a:rPr>
              <a:t>Edmonds Karp Algorithm</a:t>
            </a:r>
            <a:endParaRPr b="1" sz="4800">
              <a:solidFill>
                <a:schemeClr val="accent5"/>
              </a:solidFill>
              <a:latin typeface="Helvetica Neue"/>
              <a:ea typeface="Helvetica Neue"/>
              <a:cs typeface="Helvetica Neue"/>
              <a:sym typeface="Helvetica Neue"/>
            </a:endParaRPr>
          </a:p>
          <a:p>
            <a:pPr indent="0" lvl="0" marL="0" rtl="0" algn="l">
              <a:spcBef>
                <a:spcPts val="0"/>
              </a:spcBef>
              <a:spcAft>
                <a:spcPts val="0"/>
              </a:spcAft>
              <a:buNone/>
            </a:pPr>
            <a:r>
              <a:t/>
            </a:r>
            <a:endParaRPr b="1" sz="4800">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9"/>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Edmonds Karp Algorithm </a:t>
            </a:r>
            <a:endParaRPr sz="3200">
              <a:solidFill>
                <a:schemeClr val="accent5"/>
              </a:solidFill>
              <a:latin typeface="Helvetica Neue Light"/>
              <a:ea typeface="Helvetica Neue Light"/>
              <a:cs typeface="Helvetica Neue Light"/>
              <a:sym typeface="Helvetica Neue Light"/>
            </a:endParaRPr>
          </a:p>
        </p:txBody>
      </p:sp>
      <p:sp>
        <p:nvSpPr>
          <p:cNvPr id="339" name="Google Shape;339;p39"/>
          <p:cNvSpPr txBox="1"/>
          <p:nvPr>
            <p:ph idx="4294967295" type="body"/>
          </p:nvPr>
        </p:nvSpPr>
        <p:spPr>
          <a:xfrm>
            <a:off x="2656600" y="115247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latin typeface="Helvetica Neue Light"/>
                <a:ea typeface="Helvetica Neue Light"/>
                <a:cs typeface="Helvetica Neue Light"/>
                <a:sym typeface="Helvetica Neue Light"/>
              </a:rPr>
              <a:t>Choosing augmenting paths as </a:t>
            </a:r>
            <a:r>
              <a:rPr b="1" lang="en" sz="2100">
                <a:latin typeface="Helvetica Neue"/>
                <a:ea typeface="Helvetica Neue"/>
                <a:cs typeface="Helvetica Neue"/>
                <a:sym typeface="Helvetica Neue"/>
              </a:rPr>
              <a:t>shortest path </a:t>
            </a:r>
            <a:r>
              <a:rPr lang="en" sz="2100">
                <a:latin typeface="Helvetica Neue Light"/>
                <a:ea typeface="Helvetica Neue Light"/>
                <a:cs typeface="Helvetica Neue Light"/>
                <a:sym typeface="Helvetica Neue Light"/>
              </a:rPr>
              <a:t>with available capacity.</a:t>
            </a:r>
            <a:r>
              <a:rPr b="1" lang="en" sz="2100">
                <a:latin typeface="Helvetica Neue"/>
                <a:ea typeface="Helvetica Neue"/>
                <a:cs typeface="Helvetica Neue"/>
                <a:sym typeface="Helvetica Neue"/>
              </a:rPr>
              <a:t> </a:t>
            </a:r>
            <a:r>
              <a:rPr lang="en" sz="2100">
                <a:latin typeface="Helvetica Neue Light"/>
                <a:ea typeface="Helvetica Neue Light"/>
                <a:cs typeface="Helvetica Neue Light"/>
                <a:sym typeface="Helvetica Neue Light"/>
              </a:rPr>
              <a:t> </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2100">
                <a:latin typeface="Helvetica Neue Light"/>
                <a:ea typeface="Helvetica Neue Light"/>
                <a:cs typeface="Helvetica Neue Light"/>
                <a:sym typeface="Helvetica Neue Light"/>
              </a:rPr>
              <a:t>This is done by giving edge weights of one to each edge and apply </a:t>
            </a:r>
            <a:r>
              <a:rPr b="1" lang="en" sz="2100">
                <a:latin typeface="Helvetica Neue"/>
                <a:ea typeface="Helvetica Neue"/>
                <a:cs typeface="Helvetica Neue"/>
                <a:sym typeface="Helvetica Neue"/>
              </a:rPr>
              <a:t>BFS</a:t>
            </a:r>
            <a:r>
              <a:rPr lang="en" sz="2100">
                <a:latin typeface="Helvetica Neue Light"/>
                <a:ea typeface="Helvetica Neue Light"/>
                <a:cs typeface="Helvetica Neue Light"/>
                <a:sym typeface="Helvetica Neue Light"/>
              </a:rPr>
              <a:t>.</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p:txBody>
      </p:sp>
      <p:sp>
        <p:nvSpPr>
          <p:cNvPr id="340" name="Google Shape;34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scissors garden" id="341" name="Google Shape;341;p39"/>
          <p:cNvPicPr preferRelativeResize="0"/>
          <p:nvPr/>
        </p:nvPicPr>
        <p:blipFill>
          <a:blip r:embed="rId3">
            <a:alphaModFix/>
          </a:blip>
          <a:stretch>
            <a:fillRect/>
          </a:stretch>
        </p:blipFill>
        <p:spPr>
          <a:xfrm>
            <a:off x="404998" y="316050"/>
            <a:ext cx="1920274" cy="131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40"/>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Edmonds Karp: By example</a:t>
            </a:r>
            <a:endParaRPr sz="3200">
              <a:solidFill>
                <a:schemeClr val="accent5"/>
              </a:solidFill>
              <a:latin typeface="Helvetica Neue Light"/>
              <a:ea typeface="Helvetica Neue Light"/>
              <a:cs typeface="Helvetica Neue Light"/>
              <a:sym typeface="Helvetica Neue Light"/>
            </a:endParaRPr>
          </a:p>
        </p:txBody>
      </p:sp>
      <p:sp>
        <p:nvSpPr>
          <p:cNvPr id="348" name="Google Shape;348;p40"/>
          <p:cNvSpPr txBox="1"/>
          <p:nvPr>
            <p:ph idx="4294967295" type="body"/>
          </p:nvPr>
        </p:nvSpPr>
        <p:spPr>
          <a:xfrm>
            <a:off x="1769050" y="3650775"/>
            <a:ext cx="7063200" cy="115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a:latin typeface="Helvetica Neue Light"/>
                <a:ea typeface="Helvetica Neue Light"/>
                <a:cs typeface="Helvetica Neue Light"/>
                <a:sym typeface="Helvetica Neue Light"/>
              </a:rPr>
              <a:t>The algorithm only needs two s-t paths s→1→t and </a:t>
            </a:r>
            <a:r>
              <a:rPr lang="en">
                <a:latin typeface="Helvetica Neue Light"/>
                <a:ea typeface="Helvetica Neue Light"/>
                <a:cs typeface="Helvetica Neue Light"/>
                <a:sym typeface="Helvetica Neue Light"/>
              </a:rPr>
              <a:t>s→2→t. That is, it does not get trapped into longer paths s→1→2→t or s→2→1→t.</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9" name="Google Shape;3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0"/>
          <p:cNvPicPr preferRelativeResize="0"/>
          <p:nvPr/>
        </p:nvPicPr>
        <p:blipFill>
          <a:blip r:embed="rId3">
            <a:alphaModFix/>
          </a:blip>
          <a:stretch>
            <a:fillRect/>
          </a:stretch>
        </p:blipFill>
        <p:spPr>
          <a:xfrm>
            <a:off x="1986725" y="1152475"/>
            <a:ext cx="6419850" cy="2219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1"/>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Edmonds Karp: Time Analysis</a:t>
            </a:r>
            <a:endParaRPr sz="3200">
              <a:solidFill>
                <a:schemeClr val="accent5"/>
              </a:solidFill>
              <a:latin typeface="Helvetica Neue Light"/>
              <a:ea typeface="Helvetica Neue Light"/>
              <a:cs typeface="Helvetica Neue Light"/>
              <a:sym typeface="Helvetica Neue Light"/>
            </a:endParaRPr>
          </a:p>
        </p:txBody>
      </p:sp>
      <p:sp>
        <p:nvSpPr>
          <p:cNvPr id="357" name="Google Shape;357;p41"/>
          <p:cNvSpPr txBox="1"/>
          <p:nvPr>
            <p:ph idx="4294967295" type="body"/>
          </p:nvPr>
        </p:nvSpPr>
        <p:spPr>
          <a:xfrm>
            <a:off x="2656600" y="115247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latin typeface="Helvetica Neue Light"/>
                <a:ea typeface="Helvetica Neue Light"/>
                <a:cs typeface="Helvetica Neue Light"/>
                <a:sym typeface="Helvetica Neue Light"/>
              </a:rPr>
              <a:t>After </a:t>
            </a:r>
            <a:r>
              <a:rPr i="1" lang="en" sz="2100">
                <a:latin typeface="Helvetica Neue Light"/>
                <a:ea typeface="Helvetica Neue Light"/>
                <a:cs typeface="Helvetica Neue Light"/>
                <a:sym typeface="Helvetica Neue Light"/>
              </a:rPr>
              <a:t>O</a:t>
            </a:r>
            <a:r>
              <a:rPr lang="en" sz="2100">
                <a:latin typeface="Helvetica Neue Light"/>
                <a:ea typeface="Helvetica Neue Light"/>
                <a:cs typeface="Helvetica Neue Light"/>
                <a:sym typeface="Helvetica Neue Light"/>
              </a:rPr>
              <a:t>(VE) iterations of BFS, all augmenting paths exhaust.</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6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2100">
                <a:latin typeface="Helvetica Neue Light"/>
                <a:ea typeface="Helvetica Neue Light"/>
                <a:cs typeface="Helvetica Neue Light"/>
                <a:sym typeface="Helvetica Neue Light"/>
              </a:rPr>
              <a:t>As BFS runs in </a:t>
            </a:r>
            <a:r>
              <a:rPr i="1" lang="en" sz="2100">
                <a:latin typeface="Helvetica Neue Light"/>
                <a:ea typeface="Helvetica Neue Light"/>
                <a:cs typeface="Helvetica Neue Light"/>
                <a:sym typeface="Helvetica Neue Light"/>
              </a:rPr>
              <a:t>O</a:t>
            </a:r>
            <a:r>
              <a:rPr lang="en" sz="2100">
                <a:latin typeface="Helvetica Neue Light"/>
                <a:ea typeface="Helvetica Neue Light"/>
                <a:cs typeface="Helvetica Neue Light"/>
                <a:sym typeface="Helvetica Neue Light"/>
              </a:rPr>
              <a:t>(V + E) time, the overall time complexity is </a:t>
            </a:r>
            <a:r>
              <a:rPr i="1" lang="en" sz="2100">
                <a:latin typeface="Helvetica Neue Light"/>
                <a:ea typeface="Helvetica Neue Light"/>
                <a:cs typeface="Helvetica Neue Light"/>
                <a:sym typeface="Helvetica Neue Light"/>
              </a:rPr>
              <a:t>O</a:t>
            </a:r>
            <a:r>
              <a:rPr lang="en" sz="2100">
                <a:latin typeface="Helvetica Neue Light"/>
                <a:ea typeface="Helvetica Neue Light"/>
                <a:cs typeface="Helvetica Neue Light"/>
                <a:sym typeface="Helvetica Neue Light"/>
              </a:rPr>
              <a:t>(V</a:t>
            </a:r>
            <a:r>
              <a:rPr baseline="30000" lang="en" sz="2100">
                <a:latin typeface="Helvetica Neue Light"/>
                <a:ea typeface="Helvetica Neue Light"/>
                <a:cs typeface="Helvetica Neue Light"/>
                <a:sym typeface="Helvetica Neue Light"/>
              </a:rPr>
              <a:t>2</a:t>
            </a:r>
            <a:r>
              <a:rPr lang="en" sz="2100">
                <a:latin typeface="Helvetica Neue Light"/>
                <a:ea typeface="Helvetica Neue Light"/>
                <a:cs typeface="Helvetica Neue Light"/>
                <a:sym typeface="Helvetica Neue Light"/>
              </a:rPr>
              <a:t>E).</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p:txBody>
      </p:sp>
      <p:sp>
        <p:nvSpPr>
          <p:cNvPr id="358" name="Google Shape;35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1"/>
          <p:cNvPicPr preferRelativeResize="0"/>
          <p:nvPr/>
        </p:nvPicPr>
        <p:blipFill>
          <a:blip r:embed="rId3">
            <a:alphaModFix/>
          </a:blip>
          <a:stretch>
            <a:fillRect/>
          </a:stretch>
        </p:blipFill>
        <p:spPr>
          <a:xfrm>
            <a:off x="117625" y="81650"/>
            <a:ext cx="1814950" cy="232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69" name="Google Shape;69;p15"/>
          <p:cNvSpPr txBox="1"/>
          <p:nvPr>
            <p:ph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highlight>
                  <a:srgbClr val="FFFFFF"/>
                </a:highlight>
                <a:latin typeface="Helvetica Neue Light"/>
                <a:ea typeface="Helvetica Neue Light"/>
                <a:cs typeface="Helvetica Neue Light"/>
                <a:sym typeface="Helvetica Neue Light"/>
              </a:rPr>
              <a:t>Max Flow Network</a:t>
            </a:r>
            <a:endParaRPr sz="3200">
              <a:solidFill>
                <a:schemeClr val="accent5"/>
              </a:solidFill>
              <a:highlight>
                <a:srgbClr val="FFFFFF"/>
              </a:highlight>
              <a:latin typeface="Helvetica Neue Light"/>
              <a:ea typeface="Helvetica Neue Light"/>
              <a:cs typeface="Helvetica Neue Light"/>
              <a:sym typeface="Helvetica Neue Light"/>
            </a:endParaRPr>
          </a:p>
        </p:txBody>
      </p:sp>
      <p:pic>
        <p:nvPicPr>
          <p:cNvPr id="70" name="Google Shape;70;p15"/>
          <p:cNvPicPr preferRelativeResize="0"/>
          <p:nvPr/>
        </p:nvPicPr>
        <p:blipFill rotWithShape="1">
          <a:blip r:embed="rId4">
            <a:alphaModFix/>
          </a:blip>
          <a:srcRect b="10423" l="3693" r="75627" t="8650"/>
          <a:stretch/>
        </p:blipFill>
        <p:spPr>
          <a:xfrm>
            <a:off x="337500" y="445025"/>
            <a:ext cx="1890874" cy="4162301"/>
          </a:xfrm>
          <a:prstGeom prst="rect">
            <a:avLst/>
          </a:prstGeom>
          <a:noFill/>
          <a:ln>
            <a:noFill/>
          </a:ln>
        </p:spPr>
      </p:pic>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nvSpPr>
        <p:spPr>
          <a:xfrm>
            <a:off x="2367250" y="1231850"/>
            <a:ext cx="6754500" cy="34314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t/>
            </a:r>
            <a:endParaRPr sz="1800">
              <a:solidFill>
                <a:srgbClr val="434343"/>
              </a:solidFill>
              <a:latin typeface="Helvetica Neue Light"/>
              <a:ea typeface="Helvetica Neue Light"/>
              <a:cs typeface="Helvetica Neue Light"/>
              <a:sym typeface="Helvetica Neue Light"/>
            </a:endParaRPr>
          </a:p>
          <a:p>
            <a:pPr indent="0" lvl="0" marL="0" rtl="0" algn="l">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Capacitated</a:t>
            </a:r>
            <a:r>
              <a:rPr lang="en" sz="1800">
                <a:solidFill>
                  <a:srgbClr val="434343"/>
                </a:solidFill>
                <a:latin typeface="Helvetica Neue Light"/>
                <a:ea typeface="Helvetica Neue Light"/>
                <a:cs typeface="Helvetica Neue Light"/>
                <a:sym typeface="Helvetica Neue Light"/>
              </a:rPr>
              <a:t> directed graph                         :</a:t>
            </a:r>
            <a:endParaRPr sz="1500">
              <a:solidFill>
                <a:srgbClr val="434343"/>
              </a:solidFill>
              <a:latin typeface="Helvetica Neue Light"/>
              <a:ea typeface="Helvetica Neue Light"/>
              <a:cs typeface="Helvetica Neue Light"/>
              <a:sym typeface="Helvetica Neue Light"/>
            </a:endParaRPr>
          </a:p>
          <a:p>
            <a:pPr indent="-323850" lvl="0" marL="457200" rtl="0" algn="l">
              <a:lnSpc>
                <a:spcPct val="150000"/>
              </a:lnSpc>
              <a:spcBef>
                <a:spcPts val="100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Two distinguished nodes s (source) and t (sink).</a:t>
            </a:r>
            <a:endParaRPr sz="1500">
              <a:solidFill>
                <a:srgbClr val="434343"/>
              </a:solidFill>
              <a:latin typeface="Helvetica Neue Light"/>
              <a:ea typeface="Helvetica Neue Light"/>
              <a:cs typeface="Helvetica Neue Light"/>
              <a:sym typeface="Helvetica Neue Light"/>
            </a:endParaRPr>
          </a:p>
          <a:p>
            <a:pPr indent="-323850" lvl="0" marL="457200" rtl="0" algn="l">
              <a:spcBef>
                <a:spcPts val="0"/>
              </a:spcBef>
              <a:spcAft>
                <a:spcPts val="0"/>
              </a:spcAft>
              <a:buClr>
                <a:srgbClr val="434343"/>
              </a:buClr>
              <a:buSzPts val="1500"/>
              <a:buFont typeface="Helvetica Neue Light"/>
              <a:buChar char="●"/>
            </a:pPr>
            <a:r>
              <a:rPr lang="en" sz="1500">
                <a:solidFill>
                  <a:srgbClr val="434343"/>
                </a:solidFill>
                <a:latin typeface="Helvetica Neue Light"/>
                <a:ea typeface="Helvetica Neue Light"/>
                <a:cs typeface="Helvetica Neue Light"/>
                <a:sym typeface="Helvetica Neue Light"/>
              </a:rPr>
              <a:t>u(e) defines the capacity of an arc e.</a:t>
            </a:r>
            <a:endParaRPr sz="1500">
              <a:solidFill>
                <a:srgbClr val="434343"/>
              </a:solidFill>
              <a:latin typeface="Helvetica Neue Light"/>
              <a:ea typeface="Helvetica Neue Light"/>
              <a:cs typeface="Helvetica Neue Light"/>
              <a:sym typeface="Helvetica Neue Light"/>
            </a:endParaRPr>
          </a:p>
        </p:txBody>
      </p:sp>
      <p:pic>
        <p:nvPicPr>
          <p:cNvPr id="73" name="Google Shape;73;p1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5211100" y="2783600"/>
            <a:ext cx="1524000" cy="20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42"/>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Multi-source Multi-sink Max Flow</a:t>
            </a:r>
            <a:endParaRPr sz="3200">
              <a:solidFill>
                <a:schemeClr val="accent5"/>
              </a:solidFill>
              <a:latin typeface="Helvetica Neue Light"/>
              <a:ea typeface="Helvetica Neue Light"/>
              <a:cs typeface="Helvetica Neue Light"/>
              <a:sym typeface="Helvetica Neue Light"/>
            </a:endParaRPr>
          </a:p>
        </p:txBody>
      </p:sp>
      <p:sp>
        <p:nvSpPr>
          <p:cNvPr id="366" name="Google Shape;366;p42"/>
          <p:cNvSpPr txBox="1"/>
          <p:nvPr>
            <p:ph idx="4294967295" type="body"/>
          </p:nvPr>
        </p:nvSpPr>
        <p:spPr>
          <a:xfrm>
            <a:off x="2656600" y="115247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100">
                <a:latin typeface="Helvetica Neue"/>
                <a:ea typeface="Helvetica Neue"/>
                <a:cs typeface="Helvetica Neue"/>
                <a:sym typeface="Helvetica Neue"/>
              </a:rPr>
              <a:t>Task: </a:t>
            </a:r>
            <a:r>
              <a:rPr lang="en" sz="2100">
                <a:latin typeface="Helvetica Neue Light"/>
                <a:ea typeface="Helvetica Neue Light"/>
                <a:cs typeface="Helvetica Neue Light"/>
                <a:sym typeface="Helvetica Neue Light"/>
              </a:rPr>
              <a:t>Given multiple sources (S = {s</a:t>
            </a:r>
            <a:r>
              <a:rPr baseline="-25000" lang="en" sz="2100">
                <a:latin typeface="Helvetica Neue Light"/>
                <a:ea typeface="Helvetica Neue Light"/>
                <a:cs typeface="Helvetica Neue Light"/>
                <a:sym typeface="Helvetica Neue Light"/>
              </a:rPr>
              <a:t>1</a:t>
            </a:r>
            <a:r>
              <a:rPr lang="en" sz="2100">
                <a:latin typeface="Helvetica Neue Light"/>
                <a:ea typeface="Helvetica Neue Light"/>
                <a:cs typeface="Helvetica Neue Light"/>
                <a:sym typeface="Helvetica Neue Light"/>
              </a:rPr>
              <a:t>,...,</a:t>
            </a:r>
            <a:r>
              <a:rPr lang="en" sz="2100">
                <a:latin typeface="Helvetica Neue Light"/>
                <a:ea typeface="Helvetica Neue Light"/>
                <a:cs typeface="Helvetica Neue Light"/>
                <a:sym typeface="Helvetica Neue Light"/>
              </a:rPr>
              <a:t>s</a:t>
            </a:r>
            <a:r>
              <a:rPr baseline="-25000" lang="en" sz="2100">
                <a:latin typeface="Helvetica Neue Light"/>
                <a:ea typeface="Helvetica Neue Light"/>
                <a:cs typeface="Helvetica Neue Light"/>
                <a:sym typeface="Helvetica Neue Light"/>
              </a:rPr>
              <a:t>a</a:t>
            </a:r>
            <a:r>
              <a:rPr lang="en" sz="2100">
                <a:latin typeface="Helvetica Neue Light"/>
                <a:ea typeface="Helvetica Neue Light"/>
                <a:cs typeface="Helvetica Neue Light"/>
                <a:sym typeface="Helvetica Neue Light"/>
              </a:rPr>
              <a:t>}) and multiple sinks (T = {t</a:t>
            </a:r>
            <a:r>
              <a:rPr baseline="-25000" lang="en" sz="2100">
                <a:latin typeface="Helvetica Neue Light"/>
                <a:ea typeface="Helvetica Neue Light"/>
                <a:cs typeface="Helvetica Neue Light"/>
                <a:sym typeface="Helvetica Neue Light"/>
              </a:rPr>
              <a:t>1</a:t>
            </a:r>
            <a:r>
              <a:rPr lang="en" sz="2100">
                <a:latin typeface="Helvetica Neue Light"/>
                <a:ea typeface="Helvetica Neue Light"/>
                <a:cs typeface="Helvetica Neue Light"/>
                <a:sym typeface="Helvetica Neue Light"/>
              </a:rPr>
              <a:t>,...,t</a:t>
            </a:r>
            <a:r>
              <a:rPr baseline="-25000" lang="en" sz="2100">
                <a:latin typeface="Helvetica Neue Light"/>
                <a:ea typeface="Helvetica Neue Light"/>
                <a:cs typeface="Helvetica Neue Light"/>
                <a:sym typeface="Helvetica Neue Light"/>
              </a:rPr>
              <a:t>b</a:t>
            </a:r>
            <a:r>
              <a:rPr lang="en" sz="2100">
                <a:latin typeface="Helvetica Neue Light"/>
                <a:ea typeface="Helvetica Neue Light"/>
                <a:cs typeface="Helvetica Neue Light"/>
                <a:sym typeface="Helvetica Neue Light"/>
              </a:rPr>
              <a:t>}), compute the maximum flow between sources and sinks</a:t>
            </a:r>
            <a:endParaRPr sz="2100">
              <a:latin typeface="Helvetica Neue Light"/>
              <a:ea typeface="Helvetica Neue Light"/>
              <a:cs typeface="Helvetica Neue Light"/>
              <a:sym typeface="Helvetica Neue Light"/>
            </a:endParaRPr>
          </a:p>
        </p:txBody>
      </p:sp>
      <p:sp>
        <p:nvSpPr>
          <p:cNvPr id="367" name="Google Shape;36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Multi-source Multi-sink Max Flow</a:t>
            </a:r>
            <a:endParaRPr sz="3200">
              <a:solidFill>
                <a:schemeClr val="accent5"/>
              </a:solidFill>
              <a:latin typeface="Helvetica Neue Light"/>
              <a:ea typeface="Helvetica Neue Light"/>
              <a:cs typeface="Helvetica Neue Light"/>
              <a:sym typeface="Helvetica Neue Light"/>
            </a:endParaRPr>
          </a:p>
        </p:txBody>
      </p:sp>
      <p:sp>
        <p:nvSpPr>
          <p:cNvPr id="374" name="Google Shape;37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3"/>
          <p:cNvPicPr preferRelativeResize="0"/>
          <p:nvPr/>
        </p:nvPicPr>
        <p:blipFill>
          <a:blip r:embed="rId3">
            <a:alphaModFix/>
          </a:blip>
          <a:stretch>
            <a:fillRect/>
          </a:stretch>
        </p:blipFill>
        <p:spPr>
          <a:xfrm>
            <a:off x="2778400" y="1312437"/>
            <a:ext cx="4523500" cy="2518625"/>
          </a:xfrm>
          <a:prstGeom prst="rect">
            <a:avLst/>
          </a:prstGeom>
          <a:noFill/>
          <a:ln>
            <a:noFill/>
          </a:ln>
        </p:spPr>
      </p:pic>
      <p:sp>
        <p:nvSpPr>
          <p:cNvPr id="376" name="Google Shape;376;p43"/>
          <p:cNvSpPr txBox="1"/>
          <p:nvPr/>
        </p:nvSpPr>
        <p:spPr>
          <a:xfrm>
            <a:off x="2533200" y="3831050"/>
            <a:ext cx="6175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After constructing such a graph for an instance, run Edmonds Karp algorithm as normal.</a:t>
            </a:r>
            <a:endParaRPr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44"/>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1984</a:t>
            </a:r>
            <a:endParaRPr sz="3200">
              <a:solidFill>
                <a:schemeClr val="accent5"/>
              </a:solidFill>
              <a:latin typeface="Helvetica Neue Light"/>
              <a:ea typeface="Helvetica Neue Light"/>
              <a:cs typeface="Helvetica Neue Light"/>
              <a:sym typeface="Helvetica Neue Light"/>
            </a:endParaRPr>
          </a:p>
        </p:txBody>
      </p:sp>
      <p:sp>
        <p:nvSpPr>
          <p:cNvPr id="383" name="Google Shape;383;p44"/>
          <p:cNvSpPr txBox="1"/>
          <p:nvPr>
            <p:ph idx="4294967295" type="body"/>
          </p:nvPr>
        </p:nvSpPr>
        <p:spPr>
          <a:xfrm>
            <a:off x="2656600" y="115247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100">
                <a:latin typeface="Helvetica Neue"/>
                <a:ea typeface="Helvetica Neue"/>
                <a:cs typeface="Helvetica Neue"/>
                <a:sym typeface="Helvetica Neue"/>
              </a:rPr>
              <a:t>Task: </a:t>
            </a:r>
            <a:r>
              <a:rPr lang="en" sz="2100">
                <a:latin typeface="Helvetica Neue Light"/>
                <a:ea typeface="Helvetica Neue Light"/>
                <a:cs typeface="Helvetica Neue Light"/>
                <a:sym typeface="Helvetica Neue Light"/>
              </a:rPr>
              <a:t>Given an undirected graph                              where                    , find </a:t>
            </a:r>
            <a:r>
              <a:rPr i="1" lang="en" sz="2100">
                <a:latin typeface="Helvetica Neue Light"/>
                <a:ea typeface="Helvetica Neue Light"/>
                <a:cs typeface="Helvetica Neue Light"/>
                <a:sym typeface="Helvetica Neue Light"/>
              </a:rPr>
              <a:t>stations    V </a:t>
            </a:r>
            <a:r>
              <a:rPr lang="en" sz="2100">
                <a:latin typeface="Helvetica Neue Light"/>
                <a:ea typeface="Helvetica Neue Light"/>
                <a:cs typeface="Helvetica Neue Light"/>
                <a:sym typeface="Helvetica Neue Light"/>
              </a:rPr>
              <a:t>and</a:t>
            </a:r>
            <a:r>
              <a:rPr i="1" lang="en" sz="2100">
                <a:latin typeface="Helvetica Neue Light"/>
                <a:ea typeface="Helvetica Neue Light"/>
                <a:cs typeface="Helvetica Neue Light"/>
                <a:sym typeface="Helvetica Neue Light"/>
              </a:rPr>
              <a:t> tracks</a:t>
            </a:r>
            <a:r>
              <a:rPr lang="en" sz="2100">
                <a:latin typeface="Helvetica Neue Light"/>
                <a:ea typeface="Helvetica Neue Light"/>
                <a:cs typeface="Helvetica Neue Light"/>
                <a:sym typeface="Helvetica Neue Light"/>
              </a:rPr>
              <a:t> </a:t>
            </a:r>
            <a:r>
              <a:rPr lang="en" sz="2100">
                <a:latin typeface="Helvetica Neue Light"/>
                <a:ea typeface="Helvetica Neue Light"/>
                <a:cs typeface="Helvetica Neue Light"/>
                <a:sym typeface="Helvetica Neue Light"/>
              </a:rPr>
              <a:t>   </a:t>
            </a:r>
            <a:r>
              <a:rPr i="1" lang="en" sz="2100">
                <a:latin typeface="Helvetica Neue Light"/>
                <a:ea typeface="Helvetica Neue Light"/>
                <a:cs typeface="Helvetica Neue Light"/>
                <a:sym typeface="Helvetica Neue Light"/>
              </a:rPr>
              <a:t>E </a:t>
            </a:r>
            <a:r>
              <a:rPr lang="en" sz="2100">
                <a:latin typeface="Helvetica Neue Light"/>
                <a:ea typeface="Helvetica Neue Light"/>
                <a:cs typeface="Helvetica Neue Light"/>
                <a:sym typeface="Helvetica Neue Light"/>
              </a:rPr>
              <a:t>such that</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Char char="●"/>
            </a:pPr>
            <a:r>
              <a:rPr lang="en" sz="2100">
                <a:latin typeface="Helvetica Neue Light"/>
                <a:ea typeface="Helvetica Neue Light"/>
                <a:cs typeface="Helvetica Neue Light"/>
                <a:sym typeface="Helvetica Neue Light"/>
              </a:rPr>
              <a:t>s and t are in different connected components of </a:t>
            </a:r>
            <a:r>
              <a:rPr i="1" lang="en" sz="2100">
                <a:latin typeface="Helvetica Neue Light"/>
                <a:ea typeface="Helvetica Neue Light"/>
                <a:cs typeface="Helvetica Neue Light"/>
                <a:sym typeface="Helvetica Neue Light"/>
              </a:rPr>
              <a:t>G(V-stations, E-tracks)</a:t>
            </a:r>
            <a:r>
              <a:rPr lang="en" sz="2100">
                <a:latin typeface="Helvetica Neue Light"/>
                <a:ea typeface="Helvetica Neue Light"/>
                <a:cs typeface="Helvetica Neue Light"/>
                <a:sym typeface="Helvetica Neue Light"/>
              </a:rPr>
              <a:t>.</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Char char="●"/>
            </a:pPr>
            <a:r>
              <a:rPr i="1" lang="en" sz="2100">
                <a:latin typeface="Helvetica Neue Light"/>
                <a:ea typeface="Helvetica Neue Light"/>
                <a:cs typeface="Helvetica Neue Light"/>
                <a:sym typeface="Helvetica Neue Light"/>
              </a:rPr>
              <a:t>c(stations    tracks)</a:t>
            </a:r>
            <a:r>
              <a:rPr lang="en" sz="2100">
                <a:latin typeface="Helvetica Neue Light"/>
                <a:ea typeface="Helvetica Neue Light"/>
                <a:cs typeface="Helvetica Neue Light"/>
                <a:sym typeface="Helvetica Neue Light"/>
              </a:rPr>
              <a:t> is minimal.</a:t>
            </a:r>
            <a:endParaRPr sz="2100">
              <a:latin typeface="Helvetica Neue Light"/>
              <a:ea typeface="Helvetica Neue Light"/>
              <a:cs typeface="Helvetica Neue Light"/>
              <a:sym typeface="Helvetica Neue Light"/>
            </a:endParaRPr>
          </a:p>
        </p:txBody>
      </p:sp>
      <p:sp>
        <p:nvSpPr>
          <p:cNvPr id="384" name="Google Shape;38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6556050" y="2034251"/>
            <a:ext cx="1742425" cy="230150"/>
          </a:xfrm>
          <a:prstGeom prst="rect">
            <a:avLst/>
          </a:prstGeom>
          <a:noFill/>
          <a:ln>
            <a:noFill/>
          </a:ln>
        </p:spPr>
      </p:pic>
      <p:pic>
        <p:nvPicPr>
          <p:cNvPr id="386" name="Google Shape;386;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560375" y="2414588"/>
            <a:ext cx="1314450" cy="161925"/>
          </a:xfrm>
          <a:prstGeom prst="rect">
            <a:avLst/>
          </a:prstGeom>
          <a:noFill/>
          <a:ln>
            <a:noFill/>
          </a:ln>
        </p:spPr>
      </p:pic>
      <p:pic>
        <p:nvPicPr>
          <p:cNvPr id="387" name="Google Shape;387;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6556050" y="2433638"/>
            <a:ext cx="142875" cy="123825"/>
          </a:xfrm>
          <a:prstGeom prst="rect">
            <a:avLst/>
          </a:prstGeom>
          <a:noFill/>
          <a:ln>
            <a:noFill/>
          </a:ln>
        </p:spPr>
      </p:pic>
      <p:pic>
        <p:nvPicPr>
          <p:cNvPr id="388" name="Google Shape;388;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8227750" y="2433650"/>
            <a:ext cx="142875" cy="123825"/>
          </a:xfrm>
          <a:prstGeom prst="rect">
            <a:avLst/>
          </a:prstGeom>
          <a:noFill/>
          <a:ln>
            <a:noFill/>
          </a:ln>
        </p:spPr>
      </p:pic>
      <p:pic>
        <p:nvPicPr>
          <p:cNvPr id="389" name="Google Shape;389;p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4360150" y="3735675"/>
            <a:ext cx="123825" cy="13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45"/>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1984</a:t>
            </a:r>
            <a:endParaRPr sz="3200">
              <a:solidFill>
                <a:schemeClr val="accent5"/>
              </a:solidFill>
              <a:latin typeface="Helvetica Neue Light"/>
              <a:ea typeface="Helvetica Neue Light"/>
              <a:cs typeface="Helvetica Neue Light"/>
              <a:sym typeface="Helvetica Neue Light"/>
            </a:endParaRPr>
          </a:p>
        </p:txBody>
      </p:sp>
      <p:sp>
        <p:nvSpPr>
          <p:cNvPr id="396" name="Google Shape;39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7" name="Google Shape;397;p45"/>
          <p:cNvPicPr preferRelativeResize="0"/>
          <p:nvPr/>
        </p:nvPicPr>
        <p:blipFill>
          <a:blip r:embed="rId3">
            <a:alphaModFix/>
          </a:blip>
          <a:stretch>
            <a:fillRect/>
          </a:stretch>
        </p:blipFill>
        <p:spPr>
          <a:xfrm>
            <a:off x="2471700" y="1170125"/>
            <a:ext cx="6000750" cy="1600200"/>
          </a:xfrm>
          <a:prstGeom prst="rect">
            <a:avLst/>
          </a:prstGeom>
          <a:noFill/>
          <a:ln>
            <a:noFill/>
          </a:ln>
        </p:spPr>
      </p:pic>
      <p:sp>
        <p:nvSpPr>
          <p:cNvPr id="398" name="Google Shape;398;p45"/>
          <p:cNvSpPr txBox="1"/>
          <p:nvPr/>
        </p:nvSpPr>
        <p:spPr>
          <a:xfrm>
            <a:off x="2533200" y="2996675"/>
            <a:ext cx="6175800" cy="16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Remark (Ford-Fulkerson Theorem): </a:t>
            </a:r>
            <a:r>
              <a:rPr lang="en" sz="1800">
                <a:solidFill>
                  <a:schemeClr val="dk2"/>
                </a:solidFill>
                <a:latin typeface="Helvetica Neue Light"/>
                <a:ea typeface="Helvetica Neue Light"/>
                <a:cs typeface="Helvetica Neue Light"/>
                <a:sym typeface="Helvetica Neue Light"/>
              </a:rPr>
              <a:t>In any network, the value of maximum s-t flow is equal to the value minimum s-t cut.</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Helvetica Neue Light"/>
                <a:ea typeface="Helvetica Neue Light"/>
                <a:cs typeface="Helvetica Neue Light"/>
                <a:sym typeface="Helvetica Neue Light"/>
              </a:rPr>
              <a:t>Run Edmonds Karp on the newly transformed graph </a:t>
            </a:r>
            <a:endParaRPr sz="18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solidFill>
                <a:schemeClr val="dk2"/>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6"/>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Kadane’s 1D Algorithm</a:t>
            </a:r>
            <a:endParaRPr sz="3200">
              <a:solidFill>
                <a:schemeClr val="accent5"/>
              </a:solidFill>
              <a:latin typeface="Helvetica Neue Light"/>
              <a:ea typeface="Helvetica Neue Light"/>
              <a:cs typeface="Helvetica Neue Light"/>
              <a:sym typeface="Helvetica Neue Light"/>
            </a:endParaRPr>
          </a:p>
        </p:txBody>
      </p:sp>
      <p:sp>
        <p:nvSpPr>
          <p:cNvPr id="405" name="Google Shape;405;p46"/>
          <p:cNvSpPr txBox="1"/>
          <p:nvPr>
            <p:ph idx="4294967295" type="body"/>
          </p:nvPr>
        </p:nvSpPr>
        <p:spPr>
          <a:xfrm>
            <a:off x="2656600" y="1122725"/>
            <a:ext cx="6175800" cy="299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100">
                <a:latin typeface="Helvetica Neue"/>
                <a:ea typeface="Helvetica Neue"/>
                <a:cs typeface="Helvetica Neue"/>
                <a:sym typeface="Helvetica Neue"/>
              </a:rPr>
              <a:t>Task: </a:t>
            </a:r>
            <a:r>
              <a:rPr lang="en" sz="2100">
                <a:latin typeface="Helvetica Neue Light"/>
                <a:ea typeface="Helvetica Neue Light"/>
                <a:cs typeface="Helvetica Neue Light"/>
                <a:sym typeface="Helvetica Neue Light"/>
              </a:rPr>
              <a:t>Given a 1D array A[1..n], find the contiguous subarray of numbers with largest sum.</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06" name="Google Shape;40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07" name="Google Shape;407;p46"/>
          <p:cNvGraphicFramePr/>
          <p:nvPr/>
        </p:nvGraphicFramePr>
        <p:xfrm>
          <a:off x="3262350" y="3448050"/>
          <a:ext cx="3000000" cy="3000000"/>
        </p:xfrm>
        <a:graphic>
          <a:graphicData uri="http://schemas.openxmlformats.org/drawingml/2006/table">
            <a:tbl>
              <a:tblPr>
                <a:noFill/>
                <a:tableStyleId>{D60ACAE8-23C7-4FAF-82E6-244CAD217772}</a:tableStyleId>
              </a:tblPr>
              <a:tblGrid>
                <a:gridCol w="644725"/>
                <a:gridCol w="644725"/>
                <a:gridCol w="644725"/>
                <a:gridCol w="644725"/>
                <a:gridCol w="644725"/>
                <a:gridCol w="644725"/>
                <a:gridCol w="644725"/>
                <a:gridCol w="644725"/>
              </a:tblGrid>
              <a:tr h="381000">
                <a:tc>
                  <a:txBody>
                    <a:bodyPr>
                      <a:no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-2</a:t>
                      </a:r>
                      <a:endParaRPr b="1" sz="24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-3</a:t>
                      </a:r>
                      <a:endParaRPr b="1" sz="24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2400">
                          <a:solidFill>
                            <a:schemeClr val="dk2"/>
                          </a:solidFill>
                          <a:latin typeface="Helvetica Neue"/>
                          <a:ea typeface="Helvetica Neue"/>
                          <a:cs typeface="Helvetica Neue"/>
                          <a:sym typeface="Helvetica Neue"/>
                        </a:rPr>
                        <a:t>4</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2400">
                          <a:solidFill>
                            <a:schemeClr val="dk2"/>
                          </a:solidFill>
                          <a:latin typeface="Helvetica Neue"/>
                          <a:ea typeface="Helvetica Neue"/>
                          <a:cs typeface="Helvetica Neue"/>
                          <a:sym typeface="Helvetica Neue"/>
                        </a:rPr>
                        <a:t>-1</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2400">
                          <a:solidFill>
                            <a:schemeClr val="dk2"/>
                          </a:solidFill>
                          <a:latin typeface="Helvetica Neue"/>
                          <a:ea typeface="Helvetica Neue"/>
                          <a:cs typeface="Helvetica Neue"/>
                          <a:sym typeface="Helvetica Neue"/>
                        </a:rPr>
                        <a:t>-2</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2400">
                          <a:solidFill>
                            <a:schemeClr val="dk2"/>
                          </a:solidFill>
                          <a:latin typeface="Helvetica Neue"/>
                          <a:ea typeface="Helvetica Neue"/>
                          <a:cs typeface="Helvetica Neue"/>
                          <a:sym typeface="Helvetica Neue"/>
                        </a:rPr>
                        <a:t>1</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2400">
                          <a:solidFill>
                            <a:schemeClr val="dk2"/>
                          </a:solidFill>
                          <a:latin typeface="Helvetica Neue"/>
                          <a:ea typeface="Helvetica Neue"/>
                          <a:cs typeface="Helvetica Neue"/>
                          <a:sym typeface="Helvetica Neue"/>
                        </a:rPr>
                        <a:t>5</a:t>
                      </a:r>
                      <a:endParaRPr/>
                    </a:p>
                  </a:txBody>
                  <a:tcPr marT="91425" marB="91425" marR="91425" marL="91425"/>
                </a:tc>
                <a:tc>
                  <a:txBody>
                    <a:bodyPr>
                      <a:no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-3</a:t>
                      </a:r>
                      <a:endParaRPr b="1" sz="2400">
                        <a:solidFill>
                          <a:schemeClr val="dk2"/>
                        </a:solidFill>
                        <a:latin typeface="Helvetica Neue"/>
                        <a:ea typeface="Helvetica Neue"/>
                        <a:cs typeface="Helvetica Neue"/>
                        <a:sym typeface="Helvetica Neue"/>
                      </a:endParaRPr>
                    </a:p>
                  </a:txBody>
                  <a:tcPr marT="91425" marB="91425" marR="91425" marL="91425"/>
                </a:tc>
              </a:tr>
            </a:tbl>
          </a:graphicData>
        </a:graphic>
      </p:graphicFrame>
      <p:graphicFrame>
        <p:nvGraphicFramePr>
          <p:cNvPr id="408" name="Google Shape;408;p46"/>
          <p:cNvGraphicFramePr/>
          <p:nvPr/>
        </p:nvGraphicFramePr>
        <p:xfrm>
          <a:off x="4646650" y="3317575"/>
          <a:ext cx="3000000" cy="3000000"/>
        </p:xfrm>
        <a:graphic>
          <a:graphicData uri="http://schemas.openxmlformats.org/drawingml/2006/table">
            <a:tbl>
              <a:tblPr>
                <a:noFill/>
                <a:tableStyleId>{D60ACAE8-23C7-4FAF-82E6-244CAD217772}</a:tableStyleId>
              </a:tblPr>
              <a:tblGrid>
                <a:gridCol w="3032025"/>
              </a:tblGrid>
              <a:tr h="796950">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409" name="Google Shape;409;p46"/>
          <p:cNvSpPr txBox="1"/>
          <p:nvPr/>
        </p:nvSpPr>
        <p:spPr>
          <a:xfrm>
            <a:off x="2656600" y="4219625"/>
            <a:ext cx="61758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         Maximum sum contiguous subarray sum = 7</a:t>
            </a:r>
            <a:endParaRPr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47"/>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Kadane’s 1D Algorithm</a:t>
            </a:r>
            <a:endParaRPr sz="3200">
              <a:solidFill>
                <a:schemeClr val="accent5"/>
              </a:solidFill>
              <a:latin typeface="Helvetica Neue Light"/>
              <a:ea typeface="Helvetica Neue Light"/>
              <a:cs typeface="Helvetica Neue Light"/>
              <a:sym typeface="Helvetica Neue Light"/>
            </a:endParaRPr>
          </a:p>
        </p:txBody>
      </p:sp>
      <p:sp>
        <p:nvSpPr>
          <p:cNvPr id="416" name="Google Shape;416;p47"/>
          <p:cNvSpPr txBox="1"/>
          <p:nvPr>
            <p:ph idx="4294967295" type="body"/>
          </p:nvPr>
        </p:nvSpPr>
        <p:spPr>
          <a:xfrm>
            <a:off x="2656600" y="112272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latin typeface="Helvetica Neue"/>
                <a:ea typeface="Helvetica Neue"/>
                <a:cs typeface="Helvetica Neue"/>
                <a:sym typeface="Helvetica Neue"/>
              </a:rPr>
              <a:t>Idea: </a:t>
            </a:r>
            <a:r>
              <a:rPr lang="en">
                <a:latin typeface="Helvetica Neue Light"/>
                <a:ea typeface="Helvetica Neue Light"/>
                <a:cs typeface="Helvetica Neue Light"/>
                <a:sym typeface="Helvetica Neue Light"/>
              </a:rPr>
              <a:t>Look for all </a:t>
            </a:r>
            <a:r>
              <a:rPr b="1" lang="en">
                <a:latin typeface="Helvetica Neue"/>
                <a:ea typeface="Helvetica Neue"/>
                <a:cs typeface="Helvetica Neue"/>
                <a:sym typeface="Helvetica Neue"/>
              </a:rPr>
              <a:t>positive contiguous subarrays</a:t>
            </a:r>
            <a:r>
              <a:rPr lang="en">
                <a:latin typeface="Helvetica Neue Light"/>
                <a:ea typeface="Helvetica Neue Light"/>
                <a:cs typeface="Helvetica Neue Light"/>
                <a:sym typeface="Helvetica Neue Light"/>
              </a:rPr>
              <a:t> (</a:t>
            </a:r>
            <a:r>
              <a:rPr i="1" lang="en">
                <a:latin typeface="Helvetica Neue Light"/>
                <a:ea typeface="Helvetica Neue Light"/>
                <a:cs typeface="Helvetica Neue Light"/>
                <a:sym typeface="Helvetica Neue Light"/>
              </a:rPr>
              <a:t>max_here</a:t>
            </a:r>
            <a:r>
              <a:rPr lang="en">
                <a:latin typeface="Helvetica Neue Light"/>
                <a:ea typeface="Helvetica Neue Light"/>
                <a:cs typeface="Helvetica Neue Light"/>
                <a:sym typeface="Helvetica Neue Light"/>
              </a:rPr>
              <a:t>) and simultaneously also keep track of </a:t>
            </a:r>
            <a:r>
              <a:rPr b="1" lang="en">
                <a:latin typeface="Helvetica Neue"/>
                <a:ea typeface="Helvetica Neue"/>
                <a:cs typeface="Helvetica Neue"/>
                <a:sym typeface="Helvetica Neue"/>
              </a:rPr>
              <a:t>maximum sum contiguous subarray</a:t>
            </a:r>
            <a:r>
              <a:rPr lang="en">
                <a:latin typeface="Helvetica Neue Light"/>
                <a:ea typeface="Helvetica Neue Light"/>
                <a:cs typeface="Helvetica Neue Light"/>
                <a:sym typeface="Helvetica Neue Light"/>
              </a:rPr>
              <a:t> (</a:t>
            </a:r>
            <a:r>
              <a:rPr i="1" lang="en">
                <a:latin typeface="Helvetica Neue Light"/>
                <a:ea typeface="Helvetica Neue Light"/>
                <a:cs typeface="Helvetica Neue Light"/>
                <a:sym typeface="Helvetica Neue Light"/>
              </a:rPr>
              <a:t>max_so_far</a:t>
            </a:r>
            <a:r>
              <a:rPr lang="en">
                <a:latin typeface="Helvetica Neue Light"/>
                <a:ea typeface="Helvetica Neue Light"/>
                <a:cs typeface="Helvetica Neue Light"/>
                <a:sym typeface="Helvetica Neue Light"/>
              </a:rPr>
              <a:t>) among all positive subarrays.</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a:latin typeface="Helvetica Neue Light"/>
                <a:ea typeface="Helvetica Neue Light"/>
                <a:cs typeface="Helvetica Neue Light"/>
                <a:sym typeface="Helvetica Neue Light"/>
              </a:rPr>
              <a:t>Each time a subarray with positive sum is found, it is compared with the maximum sum so far and the maximum so far is update accordingly.</a:t>
            </a:r>
            <a:endParaRPr>
              <a:latin typeface="Helvetica Neue Light"/>
              <a:ea typeface="Helvetica Neue Light"/>
              <a:cs typeface="Helvetica Neue Light"/>
              <a:sym typeface="Helvetica Neue Light"/>
            </a:endParaRPr>
          </a:p>
        </p:txBody>
      </p:sp>
      <p:sp>
        <p:nvSpPr>
          <p:cNvPr id="417" name="Google Shape;41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47"/>
          <p:cNvPicPr preferRelativeResize="0"/>
          <p:nvPr/>
        </p:nvPicPr>
        <p:blipFill>
          <a:blip r:embed="rId3">
            <a:alphaModFix/>
          </a:blip>
          <a:stretch>
            <a:fillRect/>
          </a:stretch>
        </p:blipFill>
        <p:spPr>
          <a:xfrm>
            <a:off x="213500" y="222475"/>
            <a:ext cx="1650599" cy="145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48"/>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Kadane’s 1D Algorithm</a:t>
            </a:r>
            <a:endParaRPr sz="3200">
              <a:solidFill>
                <a:schemeClr val="accent5"/>
              </a:solidFill>
              <a:latin typeface="Helvetica Neue Light"/>
              <a:ea typeface="Helvetica Neue Light"/>
              <a:cs typeface="Helvetica Neue Light"/>
              <a:sym typeface="Helvetica Neue Light"/>
            </a:endParaRPr>
          </a:p>
        </p:txBody>
      </p:sp>
      <p:sp>
        <p:nvSpPr>
          <p:cNvPr id="425" name="Google Shape;425;p48"/>
          <p:cNvSpPr txBox="1"/>
          <p:nvPr>
            <p:ph idx="4294967295" type="body"/>
          </p:nvPr>
        </p:nvSpPr>
        <p:spPr>
          <a:xfrm>
            <a:off x="2656600" y="1122725"/>
            <a:ext cx="6175800" cy="3657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en" sz="1400">
                <a:latin typeface="Helvetica Neue Light"/>
                <a:ea typeface="Helvetica Neue Light"/>
                <a:cs typeface="Helvetica Neue Light"/>
                <a:sym typeface="Helvetica Neue Light"/>
              </a:rPr>
              <a:t>max_here = </a:t>
            </a:r>
            <a:r>
              <a:rPr lang="en" sz="1400">
                <a:latin typeface="Helvetica Neue Light"/>
                <a:ea typeface="Helvetica Neue Light"/>
                <a:cs typeface="Helvetica Neue Light"/>
                <a:sym typeface="Helvetica Neue Light"/>
              </a:rPr>
              <a:t>maximum subarray of A[0..i] </a:t>
            </a:r>
            <a:r>
              <a:rPr b="1" lang="en" sz="1400">
                <a:latin typeface="Helvetica Neue"/>
                <a:ea typeface="Helvetica Neue"/>
                <a:cs typeface="Helvetica Neue"/>
                <a:sym typeface="Helvetica Neue"/>
              </a:rPr>
              <a:t>of those ending precisely at i</a:t>
            </a:r>
            <a:endParaRPr b="1" sz="1400">
              <a:latin typeface="Helvetica Neue"/>
              <a:ea typeface="Helvetica Neue"/>
              <a:cs typeface="Helvetica Neue"/>
              <a:sym typeface="Helvetica Neue"/>
            </a:endParaRPr>
          </a:p>
          <a:p>
            <a:pPr indent="0" lvl="0" marL="0" rtl="0" algn="l">
              <a:lnSpc>
                <a:spcPct val="100000"/>
              </a:lnSpc>
              <a:spcBef>
                <a:spcPts val="0"/>
              </a:spcBef>
              <a:spcAft>
                <a:spcPts val="0"/>
              </a:spcAft>
              <a:buNone/>
            </a:pPr>
            <a:r>
              <a:rPr i="1" lang="en" sz="1400">
                <a:latin typeface="Helvetica Neue Light"/>
                <a:ea typeface="Helvetica Neue Light"/>
                <a:cs typeface="Helvetica Neue Light"/>
                <a:sym typeface="Helvetica Neue Light"/>
              </a:rPr>
              <a:t>max_so_far </a:t>
            </a:r>
            <a:r>
              <a:rPr lang="en" sz="1400">
                <a:latin typeface="Helvetica Neue Light"/>
                <a:ea typeface="Helvetica Neue Light"/>
                <a:cs typeface="Helvetica Neue Light"/>
                <a:sym typeface="Helvetica Neue Light"/>
              </a:rPr>
              <a:t>= maximum subarray of A[0..i]</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342900" lvl="0" marL="457200" rtl="0" algn="l">
              <a:lnSpc>
                <a:spcPct val="100000"/>
              </a:lnSpc>
              <a:spcBef>
                <a:spcPts val="0"/>
              </a:spcBef>
              <a:spcAft>
                <a:spcPts val="0"/>
              </a:spcAft>
              <a:buSzPts val="1800"/>
              <a:buFont typeface="Helvetica Neue Light"/>
              <a:buAutoNum type="arabicPeriod"/>
            </a:pPr>
            <a:r>
              <a:rPr lang="en">
                <a:latin typeface="Helvetica Neue Light"/>
                <a:ea typeface="Helvetica Neue Light"/>
                <a:cs typeface="Helvetica Neue Light"/>
                <a:sym typeface="Helvetica Neue Light"/>
              </a:rPr>
              <a:t>max_here = 0, max_so_far = 0</a:t>
            </a:r>
            <a:endParaRPr>
              <a:latin typeface="Helvetica Neue Light"/>
              <a:ea typeface="Helvetica Neue Light"/>
              <a:cs typeface="Helvetica Neue Light"/>
              <a:sym typeface="Helvetica Neue Light"/>
            </a:endParaRPr>
          </a:p>
          <a:p>
            <a:pPr indent="-342900" lvl="0" marL="457200" rtl="0" algn="l">
              <a:lnSpc>
                <a:spcPct val="100000"/>
              </a:lnSpc>
              <a:spcBef>
                <a:spcPts val="0"/>
              </a:spcBef>
              <a:spcAft>
                <a:spcPts val="0"/>
              </a:spcAft>
              <a:buSzPts val="1800"/>
              <a:buFont typeface="Helvetica Neue Light"/>
              <a:buAutoNum type="arabicPeriod"/>
            </a:pPr>
            <a:r>
              <a:rPr b="1" lang="en">
                <a:latin typeface="Helvetica Neue"/>
                <a:ea typeface="Helvetica Neue"/>
                <a:cs typeface="Helvetica Neue"/>
                <a:sym typeface="Helvetica Neue"/>
              </a:rPr>
              <a:t>for </a:t>
            </a:r>
            <a:r>
              <a:rPr lang="en">
                <a:latin typeface="Helvetica Neue Light"/>
                <a:ea typeface="Helvetica Neue Light"/>
                <a:cs typeface="Helvetica Neue Light"/>
                <a:sym typeface="Helvetica Neue Light"/>
              </a:rPr>
              <a:t>i = 1 to n </a:t>
            </a:r>
            <a:r>
              <a:rPr b="1" lang="en">
                <a:latin typeface="Helvetica Neue"/>
                <a:ea typeface="Helvetica Neue"/>
                <a:cs typeface="Helvetica Neue"/>
                <a:sym typeface="Helvetica Neue"/>
              </a:rPr>
              <a:t>do:</a:t>
            </a:r>
            <a:endParaRPr b="1">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Light"/>
              <a:buAutoNum type="arabicPeriod"/>
            </a:pPr>
            <a:r>
              <a:rPr lang="en">
                <a:latin typeface="Helvetica Neue Light"/>
                <a:ea typeface="Helvetica Neue Light"/>
                <a:cs typeface="Helvetica Neue Light"/>
                <a:sym typeface="Helvetica Neue Light"/>
              </a:rPr>
              <a:t>    max_here = max(max_here + A[i], max_here)</a:t>
            </a:r>
            <a:endParaRPr>
              <a:latin typeface="Helvetica Neue Light"/>
              <a:ea typeface="Helvetica Neue Light"/>
              <a:cs typeface="Helvetica Neue Light"/>
              <a:sym typeface="Helvetica Neue Light"/>
            </a:endParaRPr>
          </a:p>
          <a:p>
            <a:pPr indent="-342900" lvl="0" marL="457200" rtl="0" algn="l">
              <a:lnSpc>
                <a:spcPct val="100000"/>
              </a:lnSpc>
              <a:spcBef>
                <a:spcPts val="0"/>
              </a:spcBef>
              <a:spcAft>
                <a:spcPts val="0"/>
              </a:spcAft>
              <a:buSzPts val="1800"/>
              <a:buFont typeface="Helvetica Neue Light"/>
              <a:buAutoNum type="arabicPeriod"/>
            </a:pPr>
            <a:r>
              <a:rPr lang="en">
                <a:latin typeface="Helvetica Neue Light"/>
                <a:ea typeface="Helvetica Neue Light"/>
                <a:cs typeface="Helvetica Neue Light"/>
                <a:sym typeface="Helvetica Neue Light"/>
              </a:rPr>
              <a:t>    max_so_far = max(max_here, max_so_far)</a:t>
            </a:r>
            <a:endParaRPr>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a:latin typeface="Helvetica Neue Light"/>
                <a:ea typeface="Helvetica Neue Light"/>
                <a:cs typeface="Helvetica Neue Light"/>
                <a:sym typeface="Helvetica Neue Light"/>
              </a:rPr>
              <a:t>	</a:t>
            </a:r>
            <a:endParaRPr b="1">
              <a:latin typeface="Helvetica Neue"/>
              <a:ea typeface="Helvetica Neue"/>
              <a:cs typeface="Helvetica Neue"/>
              <a:sym typeface="Helvetica Neue"/>
            </a:endParaRPr>
          </a:p>
        </p:txBody>
      </p:sp>
      <p:sp>
        <p:nvSpPr>
          <p:cNvPr id="426" name="Google Shape;42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49"/>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Looking for Oil</a:t>
            </a:r>
            <a:endParaRPr sz="3200">
              <a:solidFill>
                <a:schemeClr val="accent5"/>
              </a:solidFill>
              <a:latin typeface="Helvetica Neue Light"/>
              <a:ea typeface="Helvetica Neue Light"/>
              <a:cs typeface="Helvetica Neue Light"/>
              <a:sym typeface="Helvetica Neue Light"/>
            </a:endParaRPr>
          </a:p>
        </p:txBody>
      </p:sp>
      <p:sp>
        <p:nvSpPr>
          <p:cNvPr id="433" name="Google Shape;433;p49"/>
          <p:cNvSpPr txBox="1"/>
          <p:nvPr>
            <p:ph idx="4294967295" type="body"/>
          </p:nvPr>
        </p:nvSpPr>
        <p:spPr>
          <a:xfrm>
            <a:off x="2656600" y="1122725"/>
            <a:ext cx="6175800" cy="299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100">
                <a:latin typeface="Helvetica Neue"/>
                <a:ea typeface="Helvetica Neue"/>
                <a:cs typeface="Helvetica Neue"/>
                <a:sym typeface="Helvetica Neue"/>
              </a:rPr>
              <a:t>Task: </a:t>
            </a:r>
            <a:r>
              <a:rPr lang="en" sz="2100">
                <a:latin typeface="Helvetica Neue Light"/>
                <a:ea typeface="Helvetica Neue Light"/>
                <a:cs typeface="Helvetica Neue Light"/>
                <a:sym typeface="Helvetica Neue Light"/>
              </a:rPr>
              <a:t>Given an </a:t>
            </a:r>
            <a:r>
              <a:rPr i="1" lang="en" sz="2100">
                <a:latin typeface="Helvetica Neue Light"/>
                <a:ea typeface="Helvetica Neue Light"/>
                <a:cs typeface="Helvetica Neue Light"/>
                <a:sym typeface="Helvetica Neue Light"/>
              </a:rPr>
              <a:t>nxn</a:t>
            </a:r>
            <a:r>
              <a:rPr lang="en" sz="2100">
                <a:latin typeface="Helvetica Neue Light"/>
                <a:ea typeface="Helvetica Neue Light"/>
                <a:cs typeface="Helvetica Neue Light"/>
                <a:sym typeface="Helvetica Neue Light"/>
              </a:rPr>
              <a:t> quadratic land M, partition the land into rectangle parcels and find the rectangle parcel with maximum profit.</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34" name="Google Shape;43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35" name="Google Shape;435;p49"/>
          <p:cNvGraphicFramePr/>
          <p:nvPr/>
        </p:nvGraphicFramePr>
        <p:xfrm>
          <a:off x="4317600" y="3015350"/>
          <a:ext cx="3000000" cy="3000000"/>
        </p:xfrm>
        <a:graphic>
          <a:graphicData uri="http://schemas.openxmlformats.org/drawingml/2006/table">
            <a:tbl>
              <a:tblPr>
                <a:noFill/>
                <a:tableStyleId>{D60ACAE8-23C7-4FAF-82E6-244CAD217772}</a:tableStyleId>
              </a:tblPr>
              <a:tblGrid>
                <a:gridCol w="713450"/>
                <a:gridCol w="713450"/>
                <a:gridCol w="713450"/>
                <a:gridCol w="713450"/>
              </a:tblGrid>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b="1" sz="18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-7</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0</a:t>
                      </a:r>
                      <a:endParaRPr/>
                    </a:p>
                  </a:txBody>
                  <a:tcPr marT="91425" marB="91425" marR="91425" marL="91425"/>
                </a:tc>
              </a:tr>
              <a:tr h="384400">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2</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-6</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r>
              <a:tr h="384400">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1</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-4</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1</a:t>
                      </a:r>
                      <a:endParaRPr/>
                    </a:p>
                  </a:txBody>
                  <a:tcPr marT="91425" marB="91425" marR="91425" marL="91425"/>
                </a:tc>
              </a:tr>
              <a:tr h="384400">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-1</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8</a:t>
                      </a:r>
                      <a:endParaRPr/>
                    </a:p>
                  </a:txBody>
                  <a:tcPr marT="91425" marB="91425" marR="91425" marL="91425">
                    <a:solidFill>
                      <a:srgbClr val="009572"/>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0</a:t>
                      </a:r>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r>
            </a:tbl>
          </a:graphicData>
        </a:graphic>
      </p:graphicFrame>
      <p:sp>
        <p:nvSpPr>
          <p:cNvPr id="436" name="Google Shape;436;p49"/>
          <p:cNvSpPr txBox="1"/>
          <p:nvPr/>
        </p:nvSpPr>
        <p:spPr>
          <a:xfrm>
            <a:off x="693100" y="3719450"/>
            <a:ext cx="1739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4125"/>
                </a:solidFill>
                <a:latin typeface="Helvetica Neue Light"/>
                <a:ea typeface="Helvetica Neue Light"/>
                <a:cs typeface="Helvetica Neue Light"/>
                <a:sym typeface="Helvetica Neue Light"/>
              </a:rPr>
              <a:t>Max sum = 15</a:t>
            </a:r>
            <a:endParaRPr sz="1800">
              <a:solidFill>
                <a:srgbClr val="CC4125"/>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0"/>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Looking for Oil: Brute-force</a:t>
            </a:r>
            <a:endParaRPr sz="3200">
              <a:solidFill>
                <a:schemeClr val="accent5"/>
              </a:solidFill>
              <a:latin typeface="Helvetica Neue Light"/>
              <a:ea typeface="Helvetica Neue Light"/>
              <a:cs typeface="Helvetica Neue Light"/>
              <a:sym typeface="Helvetica Neue Light"/>
            </a:endParaRPr>
          </a:p>
        </p:txBody>
      </p:sp>
      <p:sp>
        <p:nvSpPr>
          <p:cNvPr id="443" name="Google Shape;443;p50"/>
          <p:cNvSpPr txBox="1"/>
          <p:nvPr>
            <p:ph idx="4294967295" type="body"/>
          </p:nvPr>
        </p:nvSpPr>
        <p:spPr>
          <a:xfrm>
            <a:off x="2542050" y="1122725"/>
            <a:ext cx="6602100" cy="2991900"/>
          </a:xfrm>
          <a:prstGeom prst="rect">
            <a:avLst/>
          </a:prstGeom>
        </p:spPr>
        <p:txBody>
          <a:bodyPr anchorCtr="0" anchor="ctr" bIns="91425" lIns="91425" spcFirstLastPara="1" rIns="91425" wrap="square" tIns="91425">
            <a:noAutofit/>
          </a:bodyPr>
          <a:lstStyle/>
          <a:p>
            <a:pPr indent="-361950" lvl="0" marL="457200" rtl="0" algn="l">
              <a:lnSpc>
                <a:spcPct val="100000"/>
              </a:lnSpc>
              <a:spcBef>
                <a:spcPts val="0"/>
              </a:spcBef>
              <a:spcAft>
                <a:spcPts val="0"/>
              </a:spcAft>
              <a:buSzPts val="2100"/>
              <a:buAutoNum type="arabicPeriod"/>
            </a:pP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k = 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l = 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sub_mat = 0</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a = i to k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b = j to l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sub_mat += M[a][b]</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max_sub_mat = max(max_sub_mat, sub_mat)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44" name="Google Shape;44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50"/>
          <p:cNvSpPr txBox="1"/>
          <p:nvPr/>
        </p:nvSpPr>
        <p:spPr>
          <a:xfrm>
            <a:off x="163600" y="1524975"/>
            <a:ext cx="2493000" cy="18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lvetica Neue Light"/>
                <a:ea typeface="Helvetica Neue Light"/>
                <a:cs typeface="Helvetica Neue Light"/>
                <a:sym typeface="Helvetica Neue Light"/>
              </a:rPr>
              <a:t>// start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 end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//sum of submatrix</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1"/>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Looking for Oil: Brute-force</a:t>
            </a:r>
            <a:endParaRPr sz="3200">
              <a:solidFill>
                <a:schemeClr val="accent5"/>
              </a:solidFill>
              <a:latin typeface="Helvetica Neue Light"/>
              <a:ea typeface="Helvetica Neue Light"/>
              <a:cs typeface="Helvetica Neue Light"/>
              <a:sym typeface="Helvetica Neue Light"/>
            </a:endParaRPr>
          </a:p>
        </p:txBody>
      </p:sp>
      <p:sp>
        <p:nvSpPr>
          <p:cNvPr id="452" name="Google Shape;452;p51"/>
          <p:cNvSpPr txBox="1"/>
          <p:nvPr>
            <p:ph idx="4294967295" type="body"/>
          </p:nvPr>
        </p:nvSpPr>
        <p:spPr>
          <a:xfrm>
            <a:off x="2542050" y="1122725"/>
            <a:ext cx="6602100" cy="2991900"/>
          </a:xfrm>
          <a:prstGeom prst="rect">
            <a:avLst/>
          </a:prstGeom>
        </p:spPr>
        <p:txBody>
          <a:bodyPr anchorCtr="0" anchor="ctr" bIns="91425" lIns="91425" spcFirstLastPara="1" rIns="91425" wrap="square" tIns="91425">
            <a:noAutofit/>
          </a:bodyPr>
          <a:lstStyle/>
          <a:p>
            <a:pPr indent="-361950" lvl="0" marL="457200" rtl="0" algn="l">
              <a:lnSpc>
                <a:spcPct val="100000"/>
              </a:lnSpc>
              <a:spcBef>
                <a:spcPts val="0"/>
              </a:spcBef>
              <a:spcAft>
                <a:spcPts val="0"/>
              </a:spcAft>
              <a:buSzPts val="2100"/>
              <a:buAutoNum type="arabicPeriod"/>
            </a:pP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k = 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l = 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sub_mat = 0</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a = i to k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b = j to l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sub_mat += M[a][b]</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max_sub_mat = max(max_sub_mat, sub_mat)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53" name="Google Shape;45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51"/>
          <p:cNvSpPr txBox="1"/>
          <p:nvPr/>
        </p:nvSpPr>
        <p:spPr>
          <a:xfrm>
            <a:off x="2656600" y="3725100"/>
            <a:ext cx="7337700" cy="8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solidFill>
                  <a:schemeClr val="dk2"/>
                </a:solidFill>
                <a:latin typeface="Helvetica Neue Light"/>
                <a:ea typeface="Helvetica Neue Light"/>
                <a:cs typeface="Helvetica Neue Light"/>
                <a:sym typeface="Helvetica Neue Light"/>
              </a:rPr>
              <a:t>O(n</a:t>
            </a:r>
            <a:r>
              <a:rPr baseline="30000" i="1" lang="en" sz="2400">
                <a:solidFill>
                  <a:schemeClr val="dk2"/>
                </a:solidFill>
                <a:latin typeface="Helvetica Neue Light"/>
                <a:ea typeface="Helvetica Neue Light"/>
                <a:cs typeface="Helvetica Neue Light"/>
                <a:sym typeface="Helvetica Neue Light"/>
              </a:rPr>
              <a:t>6</a:t>
            </a:r>
            <a:r>
              <a:rPr i="1" lang="en" sz="2400">
                <a:solidFill>
                  <a:schemeClr val="dk2"/>
                </a:solidFill>
                <a:latin typeface="Helvetica Neue Light"/>
                <a:ea typeface="Helvetica Neue Light"/>
                <a:cs typeface="Helvetica Neue Light"/>
                <a:sym typeface="Helvetica Neue Light"/>
              </a:rPr>
              <a:t>) </a:t>
            </a:r>
            <a:r>
              <a:rPr lang="en" sz="2400">
                <a:solidFill>
                  <a:schemeClr val="dk2"/>
                </a:solidFill>
                <a:latin typeface="Helvetica Neue Light"/>
                <a:ea typeface="Helvetica Neue Light"/>
                <a:cs typeface="Helvetica Neue Light"/>
                <a:sym typeface="Helvetica Neue Light"/>
              </a:rPr>
              <a:t>running time!</a:t>
            </a:r>
            <a:endParaRPr sz="2400">
              <a:solidFill>
                <a:schemeClr val="dk2"/>
              </a:solidFill>
              <a:latin typeface="Helvetica Neue Light"/>
              <a:ea typeface="Helvetica Neue Light"/>
              <a:cs typeface="Helvetica Neue Light"/>
              <a:sym typeface="Helvetica Neue Light"/>
            </a:endParaRPr>
          </a:p>
        </p:txBody>
      </p:sp>
      <p:sp>
        <p:nvSpPr>
          <p:cNvPr id="455" name="Google Shape;455;p51"/>
          <p:cNvSpPr txBox="1"/>
          <p:nvPr/>
        </p:nvSpPr>
        <p:spPr>
          <a:xfrm>
            <a:off x="163600" y="1524975"/>
            <a:ext cx="2493000" cy="18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lvetica Neue Light"/>
                <a:ea typeface="Helvetica Neue Light"/>
                <a:cs typeface="Helvetica Neue Light"/>
                <a:sym typeface="Helvetica Neue Light"/>
              </a:rPr>
              <a:t>// start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 end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//sum of submatrix</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Max Flow Network: Example</a:t>
            </a:r>
            <a:endParaRPr sz="3200">
              <a:solidFill>
                <a:schemeClr val="accent5"/>
              </a:solidFill>
              <a:latin typeface="Helvetica Neue Light"/>
              <a:ea typeface="Helvetica Neue Light"/>
              <a:cs typeface="Helvetica Neue Light"/>
              <a:sym typeface="Helvetica Neue Light"/>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a:blip r:embed="rId3">
            <a:alphaModFix/>
          </a:blip>
          <a:stretch>
            <a:fillRect/>
          </a:stretch>
        </p:blipFill>
        <p:spPr>
          <a:xfrm>
            <a:off x="2298138" y="1408000"/>
            <a:ext cx="5172075" cy="2819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2"/>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Looking for Oil: </a:t>
            </a:r>
            <a:r>
              <a:rPr i="1" lang="en" sz="3200">
                <a:solidFill>
                  <a:schemeClr val="accent5"/>
                </a:solidFill>
                <a:latin typeface="Helvetica Neue Light"/>
                <a:ea typeface="Helvetica Neue Light"/>
                <a:cs typeface="Helvetica Neue Light"/>
                <a:sym typeface="Helvetica Neue Light"/>
              </a:rPr>
              <a:t>O(n</a:t>
            </a:r>
            <a:r>
              <a:rPr baseline="30000" i="1" lang="en" sz="3200">
                <a:solidFill>
                  <a:schemeClr val="accent5"/>
                </a:solidFill>
                <a:latin typeface="Helvetica Neue Light"/>
                <a:ea typeface="Helvetica Neue Light"/>
                <a:cs typeface="Helvetica Neue Light"/>
                <a:sym typeface="Helvetica Neue Light"/>
              </a:rPr>
              <a:t>4</a:t>
            </a:r>
            <a:r>
              <a:rPr i="1" lang="en" sz="3200">
                <a:solidFill>
                  <a:schemeClr val="accent5"/>
                </a:solidFill>
                <a:latin typeface="Helvetica Neue Light"/>
                <a:ea typeface="Helvetica Neue Light"/>
                <a:cs typeface="Helvetica Neue Light"/>
                <a:sym typeface="Helvetica Neue Light"/>
              </a:rPr>
              <a:t>)</a:t>
            </a:r>
            <a:r>
              <a:rPr lang="en" sz="3200">
                <a:solidFill>
                  <a:schemeClr val="accent5"/>
                </a:solidFill>
                <a:latin typeface="Helvetica Neue Light"/>
                <a:ea typeface="Helvetica Neue Light"/>
                <a:cs typeface="Helvetica Neue Light"/>
                <a:sym typeface="Helvetica Neue Light"/>
              </a:rPr>
              <a:t> time</a:t>
            </a:r>
            <a:endParaRPr sz="3200">
              <a:solidFill>
                <a:schemeClr val="accent5"/>
              </a:solidFill>
              <a:latin typeface="Helvetica Neue Light"/>
              <a:ea typeface="Helvetica Neue Light"/>
              <a:cs typeface="Helvetica Neue Light"/>
              <a:sym typeface="Helvetica Neue Light"/>
            </a:endParaRPr>
          </a:p>
        </p:txBody>
      </p:sp>
      <p:sp>
        <p:nvSpPr>
          <p:cNvPr id="462" name="Google Shape;462;p52"/>
          <p:cNvSpPr txBox="1"/>
          <p:nvPr>
            <p:ph idx="4294967295" type="body"/>
          </p:nvPr>
        </p:nvSpPr>
        <p:spPr>
          <a:xfrm>
            <a:off x="2656600" y="1122725"/>
            <a:ext cx="6175800" cy="299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2100">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n" sz="2100">
                <a:latin typeface="Helvetica Neue"/>
                <a:ea typeface="Helvetica Neue"/>
                <a:cs typeface="Helvetica Neue"/>
                <a:sym typeface="Helvetica Neue"/>
              </a:rPr>
              <a:t>Idea: </a:t>
            </a:r>
            <a:r>
              <a:rPr lang="en" sz="2100">
                <a:latin typeface="Helvetica Neue Light"/>
                <a:ea typeface="Helvetica Neue Light"/>
                <a:cs typeface="Helvetica Neue Light"/>
                <a:sym typeface="Helvetica Neue Light"/>
              </a:rPr>
              <a:t>Kadane’s algorithm for 1D array can be extended to work in 2D as long as inclusion-exclusion principle is properly applied.</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1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2100">
                <a:latin typeface="Helvetica Neue Light"/>
                <a:ea typeface="Helvetica Neue Light"/>
                <a:cs typeface="Helvetica Neue Light"/>
                <a:sym typeface="Helvetica Neue Light"/>
              </a:rPr>
              <a:t>Transform the input matrix into an cumulative sum matrix, where M[i][j] represents the sum of all items within submatrix (0,0) to (i,j).</a:t>
            </a:r>
            <a:endParaRPr sz="2100">
              <a:latin typeface="Helvetica Neue Light"/>
              <a:ea typeface="Helvetica Neue Light"/>
              <a:cs typeface="Helvetica Neue Light"/>
              <a:sym typeface="Helvetica Neue Light"/>
            </a:endParaRPr>
          </a:p>
        </p:txBody>
      </p:sp>
      <p:sp>
        <p:nvSpPr>
          <p:cNvPr id="463" name="Google Shape;46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52"/>
          <p:cNvPicPr preferRelativeResize="0"/>
          <p:nvPr/>
        </p:nvPicPr>
        <p:blipFill>
          <a:blip r:embed="rId3">
            <a:alphaModFix/>
          </a:blip>
          <a:stretch>
            <a:fillRect/>
          </a:stretch>
        </p:blipFill>
        <p:spPr>
          <a:xfrm>
            <a:off x="213500" y="-6125"/>
            <a:ext cx="1650599" cy="1454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53"/>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Looking for Oil:</a:t>
            </a:r>
            <a:r>
              <a:rPr lang="en" sz="3200">
                <a:solidFill>
                  <a:schemeClr val="accent5"/>
                </a:solidFill>
                <a:latin typeface="Helvetica Neue Light"/>
                <a:ea typeface="Helvetica Neue Light"/>
                <a:cs typeface="Helvetica Neue Light"/>
                <a:sym typeface="Helvetica Neue Light"/>
              </a:rPr>
              <a:t> </a:t>
            </a:r>
            <a:r>
              <a:rPr i="1" lang="en" sz="3200">
                <a:solidFill>
                  <a:schemeClr val="accent5"/>
                </a:solidFill>
                <a:latin typeface="Helvetica Neue Light"/>
                <a:ea typeface="Helvetica Neue Light"/>
                <a:cs typeface="Helvetica Neue Light"/>
                <a:sym typeface="Helvetica Neue Light"/>
              </a:rPr>
              <a:t>O(n</a:t>
            </a:r>
            <a:r>
              <a:rPr baseline="30000" i="1" lang="en" sz="3200">
                <a:solidFill>
                  <a:schemeClr val="accent5"/>
                </a:solidFill>
                <a:latin typeface="Helvetica Neue Light"/>
                <a:ea typeface="Helvetica Neue Light"/>
                <a:cs typeface="Helvetica Neue Light"/>
                <a:sym typeface="Helvetica Neue Light"/>
              </a:rPr>
              <a:t>4</a:t>
            </a:r>
            <a:r>
              <a:rPr i="1" lang="en" sz="3200">
                <a:solidFill>
                  <a:schemeClr val="accent5"/>
                </a:solidFill>
                <a:latin typeface="Helvetica Neue Light"/>
                <a:ea typeface="Helvetica Neue Light"/>
                <a:cs typeface="Helvetica Neue Light"/>
                <a:sym typeface="Helvetica Neue Light"/>
              </a:rPr>
              <a:t>)</a:t>
            </a:r>
            <a:r>
              <a:rPr lang="en" sz="3200">
                <a:solidFill>
                  <a:schemeClr val="accent5"/>
                </a:solidFill>
                <a:latin typeface="Helvetica Neue Light"/>
                <a:ea typeface="Helvetica Neue Light"/>
                <a:cs typeface="Helvetica Neue Light"/>
                <a:sym typeface="Helvetica Neue Light"/>
              </a:rPr>
              <a:t> Example</a:t>
            </a:r>
            <a:endParaRPr sz="3200">
              <a:solidFill>
                <a:schemeClr val="accent5"/>
              </a:solidFill>
              <a:latin typeface="Helvetica Neue Light"/>
              <a:ea typeface="Helvetica Neue Light"/>
              <a:cs typeface="Helvetica Neue Light"/>
              <a:sym typeface="Helvetica Neue Light"/>
            </a:endParaRPr>
          </a:p>
        </p:txBody>
      </p:sp>
      <p:sp>
        <p:nvSpPr>
          <p:cNvPr id="471" name="Google Shape;47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2" name="Google Shape;472;p53"/>
          <p:cNvGraphicFramePr/>
          <p:nvPr/>
        </p:nvGraphicFramePr>
        <p:xfrm>
          <a:off x="170100" y="1558525"/>
          <a:ext cx="3000000" cy="3000000"/>
        </p:xfrm>
        <a:graphic>
          <a:graphicData uri="http://schemas.openxmlformats.org/drawingml/2006/table">
            <a:tbl>
              <a:tblPr>
                <a:noFill/>
                <a:tableStyleId>{D60ACAE8-23C7-4FAF-82E6-244CAD217772}</a:tableStyleId>
              </a:tblPr>
              <a:tblGrid>
                <a:gridCol w="713450"/>
                <a:gridCol w="713450"/>
                <a:gridCol w="713450"/>
                <a:gridCol w="713450"/>
              </a:tblGrid>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b="1" sz="18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-7</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a:t>
                      </a:r>
                      <a:r>
                        <a:rPr b="1" lang="en" sz="1800">
                          <a:solidFill>
                            <a:schemeClr val="dk2"/>
                          </a:solidFill>
                          <a:latin typeface="Helvetica Neue"/>
                          <a:ea typeface="Helvetica Neue"/>
                          <a:cs typeface="Helvetica Neue"/>
                          <a:sym typeface="Helvetica Neue"/>
                        </a:rPr>
                        <a:t>6</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8</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r>
            </a:tbl>
          </a:graphicData>
        </a:graphic>
      </p:graphicFrame>
      <p:graphicFrame>
        <p:nvGraphicFramePr>
          <p:cNvPr id="473" name="Google Shape;473;p53"/>
          <p:cNvGraphicFramePr/>
          <p:nvPr/>
        </p:nvGraphicFramePr>
        <p:xfrm>
          <a:off x="3113475" y="1558525"/>
          <a:ext cx="3000000" cy="3000000"/>
        </p:xfrm>
        <a:graphic>
          <a:graphicData uri="http://schemas.openxmlformats.org/drawingml/2006/table">
            <a:tbl>
              <a:tblPr>
                <a:noFill/>
                <a:tableStyleId>{D60ACAE8-23C7-4FAF-82E6-244CAD217772}</a:tableStyleId>
              </a:tblPr>
              <a:tblGrid>
                <a:gridCol w="713450"/>
                <a:gridCol w="713450"/>
                <a:gridCol w="713450"/>
                <a:gridCol w="713450"/>
              </a:tblGrid>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b="1" sz="18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5</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6</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-11</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-8</a:t>
                      </a:r>
                      <a:endParaRPr/>
                    </a:p>
                  </a:txBody>
                  <a:tcPr marT="91425" marB="91425" marR="91425" marL="91425"/>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13</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-3</a:t>
                      </a:r>
                      <a:endParaRPr/>
                    </a:p>
                  </a:txBody>
                  <a:tcPr marT="91425" marB="91425" marR="91425" marL="91425"/>
                </a:tc>
              </a:tr>
            </a:tbl>
          </a:graphicData>
        </a:graphic>
      </p:graphicFrame>
      <p:graphicFrame>
        <p:nvGraphicFramePr>
          <p:cNvPr id="474" name="Google Shape;474;p53"/>
          <p:cNvGraphicFramePr/>
          <p:nvPr/>
        </p:nvGraphicFramePr>
        <p:xfrm>
          <a:off x="6060625" y="1558525"/>
          <a:ext cx="3000000" cy="3000000"/>
        </p:xfrm>
        <a:graphic>
          <a:graphicData uri="http://schemas.openxmlformats.org/drawingml/2006/table">
            <a:tbl>
              <a:tblPr>
                <a:noFill/>
                <a:tableStyleId>{D60ACAE8-23C7-4FAF-82E6-244CAD217772}</a:tableStyleId>
              </a:tblPr>
              <a:tblGrid>
                <a:gridCol w="713450"/>
                <a:gridCol w="713450"/>
                <a:gridCol w="713450"/>
                <a:gridCol w="713450"/>
              </a:tblGrid>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0</a:t>
                      </a:r>
                      <a:endParaRPr b="1" sz="1800">
                        <a:solidFill>
                          <a:schemeClr val="dk2"/>
                        </a:solidFill>
                        <a:latin typeface="Helvetica Neue"/>
                        <a:ea typeface="Helvetica Neue"/>
                        <a:cs typeface="Helvetica Neue"/>
                        <a:sym typeface="Helvetica Neue"/>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solidFill>
                      <a:srgbClr val="EA6446"/>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EA6446"/>
                    </a:solidFill>
                  </a:tcPr>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9</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2</a:t>
                      </a:r>
                      <a:endParaRPr/>
                    </a:p>
                  </a:txBody>
                  <a:tcPr marT="91425" marB="91425" marR="91425" marL="91425">
                    <a:solidFill>
                      <a:srgbClr val="009572"/>
                    </a:solidFill>
                  </a:tcPr>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5</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6</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-11</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-8</a:t>
                      </a:r>
                      <a:endParaRPr/>
                    </a:p>
                  </a:txBody>
                  <a:tcPr marT="91425" marB="91425" marR="91425" marL="91425">
                    <a:solidFill>
                      <a:srgbClr val="009572"/>
                    </a:solidFill>
                  </a:tcPr>
                </a:tc>
              </a:tr>
              <a:tr h="384400">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13</a:t>
                      </a:r>
                      <a:endParaRPr/>
                    </a:p>
                  </a:txBody>
                  <a:tcPr marT="91425" marB="91425" marR="91425" marL="91425">
                    <a:solidFill>
                      <a:srgbClr val="EA6446"/>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-4</a:t>
                      </a:r>
                      <a:endParaRPr/>
                    </a:p>
                  </a:txBody>
                  <a:tcPr marT="91425" marB="91425" marR="91425" marL="91425">
                    <a:solidFill>
                      <a:srgbClr val="009572"/>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-3</a:t>
                      </a:r>
                      <a:endParaRPr/>
                    </a:p>
                  </a:txBody>
                  <a:tcPr marT="91425" marB="91425" marR="91425" marL="91425">
                    <a:solidFill>
                      <a:srgbClr val="EA6446"/>
                    </a:solidFill>
                  </a:tcPr>
                </a:tc>
              </a:tr>
            </a:tbl>
          </a:graphicData>
        </a:graphic>
      </p:graphicFrame>
      <p:sp>
        <p:nvSpPr>
          <p:cNvPr id="475" name="Google Shape;475;p53"/>
          <p:cNvSpPr txBox="1"/>
          <p:nvPr/>
        </p:nvSpPr>
        <p:spPr>
          <a:xfrm>
            <a:off x="727300" y="3645125"/>
            <a:ext cx="1739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Max sum = 15</a:t>
            </a:r>
            <a:endParaRPr sz="1800">
              <a:solidFill>
                <a:schemeClr val="dk2"/>
              </a:solidFill>
              <a:latin typeface="Helvetica Neue Light"/>
              <a:ea typeface="Helvetica Neue Light"/>
              <a:cs typeface="Helvetica Neue Light"/>
              <a:sym typeface="Helvetica Neue Light"/>
            </a:endParaRPr>
          </a:p>
        </p:txBody>
      </p:sp>
      <p:sp>
        <p:nvSpPr>
          <p:cNvPr id="476" name="Google Shape;476;p53"/>
          <p:cNvSpPr txBox="1"/>
          <p:nvPr/>
        </p:nvSpPr>
        <p:spPr>
          <a:xfrm>
            <a:off x="3325525" y="3645125"/>
            <a:ext cx="24297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c</a:t>
            </a:r>
            <a:r>
              <a:rPr lang="en" sz="1800">
                <a:solidFill>
                  <a:schemeClr val="dk2"/>
                </a:solidFill>
                <a:latin typeface="Helvetica Neue Light"/>
                <a:ea typeface="Helvetica Neue Light"/>
                <a:cs typeface="Helvetica Neue Light"/>
                <a:sym typeface="Helvetica Neue Light"/>
              </a:rPr>
              <a:t>umulative sum matrix</a:t>
            </a:r>
            <a:endParaRPr sz="1800">
              <a:solidFill>
                <a:schemeClr val="dk2"/>
              </a:solidFill>
              <a:latin typeface="Helvetica Neue Light"/>
              <a:ea typeface="Helvetica Neue Light"/>
              <a:cs typeface="Helvetica Neue Light"/>
              <a:sym typeface="Helvetica Neue Light"/>
            </a:endParaRPr>
          </a:p>
        </p:txBody>
      </p:sp>
      <p:sp>
        <p:nvSpPr>
          <p:cNvPr id="477" name="Google Shape;477;p53"/>
          <p:cNvSpPr txBox="1"/>
          <p:nvPr/>
        </p:nvSpPr>
        <p:spPr>
          <a:xfrm>
            <a:off x="6060625" y="3645125"/>
            <a:ext cx="2853900" cy="10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s</a:t>
            </a:r>
            <a:r>
              <a:rPr lang="en" sz="1800">
                <a:solidFill>
                  <a:schemeClr val="dk2"/>
                </a:solidFill>
                <a:latin typeface="Helvetica Neue Light"/>
                <a:ea typeface="Helvetica Neue Light"/>
                <a:cs typeface="Helvetica Neue Light"/>
                <a:sym typeface="Helvetica Neue Light"/>
              </a:rPr>
              <a:t>um of submatrix (1,2)</a:t>
            </a:r>
            <a:endParaRPr sz="18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t</a:t>
            </a:r>
            <a:r>
              <a:rPr lang="en" sz="1800">
                <a:solidFill>
                  <a:schemeClr val="dk2"/>
                </a:solidFill>
                <a:latin typeface="Helvetica Neue Light"/>
                <a:ea typeface="Helvetica Neue Light"/>
                <a:cs typeface="Helvetica Neue Light"/>
                <a:sym typeface="Helvetica Neue Light"/>
              </a:rPr>
              <a:t>o (3,3) = A[3,3] - A[0,3] - A[3,1] + A[0,1]</a:t>
            </a:r>
            <a:endParaRPr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54"/>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chemeClr val="accent5"/>
                </a:solidFill>
                <a:latin typeface="Helvetica Neue Light"/>
                <a:ea typeface="Helvetica Neue Light"/>
                <a:cs typeface="Helvetica Neue Light"/>
                <a:sym typeface="Helvetica Neue Light"/>
              </a:rPr>
              <a:t>Looking for Oil: </a:t>
            </a:r>
            <a:r>
              <a:rPr i="1" lang="en" sz="3200">
                <a:solidFill>
                  <a:schemeClr val="accent5"/>
                </a:solidFill>
                <a:latin typeface="Helvetica Neue Light"/>
                <a:ea typeface="Helvetica Neue Light"/>
                <a:cs typeface="Helvetica Neue Light"/>
                <a:sym typeface="Helvetica Neue Light"/>
              </a:rPr>
              <a:t>O(n</a:t>
            </a:r>
            <a:r>
              <a:rPr baseline="30000" i="1" lang="en" sz="3200">
                <a:solidFill>
                  <a:schemeClr val="accent5"/>
                </a:solidFill>
                <a:latin typeface="Helvetica Neue Light"/>
                <a:ea typeface="Helvetica Neue Light"/>
                <a:cs typeface="Helvetica Neue Light"/>
                <a:sym typeface="Helvetica Neue Light"/>
              </a:rPr>
              <a:t>4</a:t>
            </a:r>
            <a:r>
              <a:rPr i="1" lang="en" sz="3200">
                <a:solidFill>
                  <a:schemeClr val="accent5"/>
                </a:solidFill>
                <a:latin typeface="Helvetica Neue Light"/>
                <a:ea typeface="Helvetica Neue Light"/>
                <a:cs typeface="Helvetica Neue Light"/>
                <a:sym typeface="Helvetica Neue Light"/>
              </a:rPr>
              <a:t>)</a:t>
            </a:r>
            <a:r>
              <a:rPr lang="en" sz="3200">
                <a:solidFill>
                  <a:schemeClr val="accent5"/>
                </a:solidFill>
                <a:latin typeface="Helvetica Neue Light"/>
                <a:ea typeface="Helvetica Neue Light"/>
                <a:cs typeface="Helvetica Neue Light"/>
                <a:sym typeface="Helvetica Neue Light"/>
              </a:rPr>
              <a:t> time</a:t>
            </a:r>
            <a:endParaRPr sz="32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3200">
              <a:solidFill>
                <a:schemeClr val="accent5"/>
              </a:solidFill>
              <a:latin typeface="Helvetica Neue Light"/>
              <a:ea typeface="Helvetica Neue Light"/>
              <a:cs typeface="Helvetica Neue Light"/>
              <a:sym typeface="Helvetica Neue Light"/>
            </a:endParaRPr>
          </a:p>
        </p:txBody>
      </p:sp>
      <p:sp>
        <p:nvSpPr>
          <p:cNvPr id="484" name="Google Shape;484;p54"/>
          <p:cNvSpPr txBox="1"/>
          <p:nvPr>
            <p:ph idx="4294967295" type="body"/>
          </p:nvPr>
        </p:nvSpPr>
        <p:spPr>
          <a:xfrm>
            <a:off x="2527200" y="1122725"/>
            <a:ext cx="6616800" cy="2991900"/>
          </a:xfrm>
          <a:prstGeom prst="rect">
            <a:avLst/>
          </a:prstGeom>
        </p:spPr>
        <p:txBody>
          <a:bodyPr anchorCtr="0" anchor="ctr" bIns="91425" lIns="91425" spcFirstLastPara="1" rIns="91425" wrap="square" tIns="91425">
            <a:noAutofit/>
          </a:bodyPr>
          <a:lstStyle/>
          <a:p>
            <a:pPr indent="-361950" lvl="0" marL="457200" rtl="0" algn="l">
              <a:lnSpc>
                <a:spcPct val="100000"/>
              </a:lnSpc>
              <a:spcBef>
                <a:spcPts val="0"/>
              </a:spcBef>
              <a:spcAft>
                <a:spcPts val="0"/>
              </a:spcAft>
              <a:buSzPts val="2100"/>
              <a:buAutoNum type="arabicPeriod"/>
            </a:pP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for </a:t>
            </a:r>
            <a:r>
              <a:rPr lang="en" sz="2100">
                <a:latin typeface="Helvetica Neue Light"/>
                <a:ea typeface="Helvetica Neue Light"/>
                <a:cs typeface="Helvetica Neue Light"/>
                <a:sym typeface="Helvetica Neue Light"/>
              </a:rPr>
              <a:t>k = i to n </a:t>
            </a:r>
            <a:r>
              <a:rPr b="1" lang="en" sz="2100">
                <a:latin typeface="Helvetica Neue"/>
                <a:ea typeface="Helvetica Neue"/>
                <a:cs typeface="Helvetica Neue"/>
                <a:sym typeface="Helvetica Neue"/>
              </a:rPr>
              <a:t>do: for </a:t>
            </a:r>
            <a:r>
              <a:rPr lang="en" sz="2100">
                <a:latin typeface="Helvetica Neue Light"/>
                <a:ea typeface="Helvetica Neue Light"/>
                <a:cs typeface="Helvetica Neue Light"/>
                <a:sym typeface="Helvetica Neue Light"/>
              </a:rPr>
              <a:t>l = j to n </a:t>
            </a:r>
            <a:r>
              <a:rPr b="1" lang="en" sz="2100">
                <a:latin typeface="Helvetica Neue"/>
                <a:ea typeface="Helvetica Neue"/>
                <a:cs typeface="Helvetica Neue"/>
                <a:sym typeface="Helvetica Neue"/>
              </a:rPr>
              <a:t>do:</a:t>
            </a:r>
            <a:endParaRPr b="1" sz="2100">
              <a:latin typeface="Helvetica Neue"/>
              <a:ea typeface="Helvetica Neue"/>
              <a:cs typeface="Helvetica Neue"/>
              <a:sym typeface="Helvetica Neue"/>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sub_mat = M[k][l]</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if </a:t>
            </a:r>
            <a:r>
              <a:rPr lang="en" sz="2100">
                <a:latin typeface="Helvetica Neue Light"/>
                <a:ea typeface="Helvetica Neue Light"/>
                <a:cs typeface="Helvetica Neue Light"/>
                <a:sym typeface="Helvetica Neue Light"/>
              </a:rPr>
              <a:t>i &gt; 0 </a:t>
            </a:r>
            <a:r>
              <a:rPr b="1" lang="en" sz="2100">
                <a:latin typeface="Helvetica Neue"/>
                <a:ea typeface="Helvetica Neue"/>
                <a:cs typeface="Helvetica Neue"/>
                <a:sym typeface="Helvetica Neue"/>
              </a:rPr>
              <a:t>do</a:t>
            </a:r>
            <a:r>
              <a:rPr b="1" lang="en" sz="2100">
                <a:latin typeface="Helvetica Neue"/>
                <a:ea typeface="Helvetica Neue"/>
                <a:cs typeface="Helvetica Neue"/>
                <a:sym typeface="Helvetica Neue"/>
              </a:rPr>
              <a:t>: </a:t>
            </a:r>
            <a:r>
              <a:rPr lang="en" sz="2100">
                <a:latin typeface="Helvetica Neue Light"/>
                <a:ea typeface="Helvetica Neue Light"/>
                <a:cs typeface="Helvetica Neue Light"/>
                <a:sym typeface="Helvetica Neue Light"/>
              </a:rPr>
              <a:t>sub_mat -= M[i-1][l]</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if </a:t>
            </a:r>
            <a:r>
              <a:rPr lang="en" sz="2100">
                <a:latin typeface="Helvetica Neue Light"/>
                <a:ea typeface="Helvetica Neue Light"/>
                <a:cs typeface="Helvetica Neue Light"/>
                <a:sym typeface="Helvetica Neue Light"/>
              </a:rPr>
              <a:t>j &gt; 0 </a:t>
            </a:r>
            <a:r>
              <a:rPr b="1" lang="en" sz="2100">
                <a:latin typeface="Helvetica Neue"/>
                <a:ea typeface="Helvetica Neue"/>
                <a:cs typeface="Helvetica Neue"/>
                <a:sym typeface="Helvetica Neue"/>
              </a:rPr>
              <a:t>do: </a:t>
            </a:r>
            <a:r>
              <a:rPr lang="en" sz="2100">
                <a:latin typeface="Helvetica Neue Light"/>
                <a:ea typeface="Helvetica Neue Light"/>
                <a:cs typeface="Helvetica Neue Light"/>
                <a:sym typeface="Helvetica Neue Light"/>
              </a:rPr>
              <a:t>sub_mat -= M[k][j-1]</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a:t>
            </a:r>
            <a:r>
              <a:rPr b="1" lang="en" sz="2100">
                <a:latin typeface="Helvetica Neue"/>
                <a:ea typeface="Helvetica Neue"/>
                <a:cs typeface="Helvetica Neue"/>
                <a:sym typeface="Helvetica Neue"/>
              </a:rPr>
              <a:t>if </a:t>
            </a:r>
            <a:r>
              <a:rPr lang="en" sz="2100">
                <a:latin typeface="Helvetica Neue Light"/>
                <a:ea typeface="Helvetica Neue Light"/>
                <a:cs typeface="Helvetica Neue Light"/>
                <a:sym typeface="Helvetica Neue Light"/>
              </a:rPr>
              <a:t>i &gt; 0 &amp; j &gt; 0 </a:t>
            </a:r>
            <a:r>
              <a:rPr b="1" lang="en" sz="2100">
                <a:latin typeface="Helvetica Neue"/>
                <a:ea typeface="Helvetica Neue"/>
                <a:cs typeface="Helvetica Neue"/>
                <a:sym typeface="Helvetica Neue"/>
              </a:rPr>
              <a:t>do: </a:t>
            </a:r>
            <a:r>
              <a:rPr lang="en" sz="2100">
                <a:latin typeface="Helvetica Neue Light"/>
                <a:ea typeface="Helvetica Neue Light"/>
                <a:cs typeface="Helvetica Neue Light"/>
                <a:sym typeface="Helvetica Neue Light"/>
              </a:rPr>
              <a:t>sub_mat += M[i-1][j-1]</a:t>
            </a:r>
            <a:endParaRPr sz="2100">
              <a:latin typeface="Helvetica Neue Light"/>
              <a:ea typeface="Helvetica Neue Light"/>
              <a:cs typeface="Helvetica Neue Light"/>
              <a:sym typeface="Helvetica Neue Light"/>
            </a:endParaRPr>
          </a:p>
          <a:p>
            <a:pPr indent="-361950" lvl="0" marL="457200" rtl="0" algn="l">
              <a:lnSpc>
                <a:spcPct val="100000"/>
              </a:lnSpc>
              <a:spcBef>
                <a:spcPts val="0"/>
              </a:spcBef>
              <a:spcAft>
                <a:spcPts val="0"/>
              </a:spcAft>
              <a:buSzPts val="2100"/>
              <a:buFont typeface="Helvetica Neue Light"/>
              <a:buAutoNum type="arabicPeriod"/>
            </a:pPr>
            <a:r>
              <a:rPr lang="en" sz="2100">
                <a:latin typeface="Helvetica Neue Light"/>
                <a:ea typeface="Helvetica Neue Light"/>
                <a:cs typeface="Helvetica Neue Light"/>
                <a:sym typeface="Helvetica Neue Light"/>
              </a:rPr>
              <a:t>        max_sub_mat = max(max_sub_mat, sub_mat)</a:t>
            </a:r>
            <a:endParaRPr>
              <a:latin typeface="Helvetica Neue Light"/>
              <a:ea typeface="Helvetica Neue Light"/>
              <a:cs typeface="Helvetica Neue Light"/>
              <a:sym typeface="Helvetica Neue Light"/>
            </a:endParaRPr>
          </a:p>
        </p:txBody>
      </p:sp>
      <p:sp>
        <p:nvSpPr>
          <p:cNvPr id="485" name="Google Shape;48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54"/>
          <p:cNvSpPr txBox="1"/>
          <p:nvPr/>
        </p:nvSpPr>
        <p:spPr>
          <a:xfrm>
            <a:off x="163600" y="1495275"/>
            <a:ext cx="2493000" cy="18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lvetica Neue Light"/>
                <a:ea typeface="Helvetica Neue Light"/>
                <a:cs typeface="Helvetica Neue Light"/>
                <a:sym typeface="Helvetica Neue Light"/>
              </a:rPr>
              <a:t>// start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 end coordinate</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//sum of submatrix [k][l]</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55"/>
          <p:cNvSpPr txBox="1"/>
          <p:nvPr/>
        </p:nvSpPr>
        <p:spPr>
          <a:xfrm>
            <a:off x="674100" y="1186450"/>
            <a:ext cx="37902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accent5"/>
                </a:solidFill>
                <a:latin typeface="Helvetica Neue Light"/>
                <a:ea typeface="Helvetica Neue Light"/>
                <a:cs typeface="Helvetica Neue Light"/>
                <a:sym typeface="Helvetica Neue Light"/>
              </a:rPr>
              <a:t>Questions?</a:t>
            </a:r>
            <a:endParaRPr sz="4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56"/>
          <p:cNvSpPr txBox="1"/>
          <p:nvPr/>
        </p:nvSpPr>
        <p:spPr>
          <a:xfrm>
            <a:off x="674100" y="1186450"/>
            <a:ext cx="31482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accent5"/>
                </a:solidFill>
                <a:latin typeface="Helvetica Neue Light"/>
                <a:ea typeface="Helvetica Neue Light"/>
                <a:cs typeface="Helvetica Neue Light"/>
                <a:sym typeface="Helvetica Neue Light"/>
              </a:rPr>
              <a:t>Thank You.</a:t>
            </a:r>
            <a:endParaRPr sz="4800">
              <a:solidFill>
                <a:schemeClr val="dk1"/>
              </a:solidFill>
            </a:endParaRPr>
          </a:p>
        </p:txBody>
      </p:sp>
      <p:pic>
        <p:nvPicPr>
          <p:cNvPr id="499" name="Google Shape;499;p56"/>
          <p:cNvPicPr preferRelativeResize="0"/>
          <p:nvPr/>
        </p:nvPicPr>
        <p:blipFill>
          <a:blip r:embed="rId3">
            <a:alphaModFix/>
          </a:blip>
          <a:stretch>
            <a:fillRect/>
          </a:stretch>
        </p:blipFill>
        <p:spPr>
          <a:xfrm>
            <a:off x="4722181" y="0"/>
            <a:ext cx="4421819" cy="300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Max Flow Network: Flows</a:t>
            </a:r>
            <a:endParaRPr sz="3200">
              <a:solidFill>
                <a:schemeClr val="accent5"/>
              </a:solidFill>
              <a:latin typeface="Helvetica Neue Light"/>
              <a:ea typeface="Helvetica Neue Light"/>
              <a:cs typeface="Helvetica Neue Light"/>
              <a:sym typeface="Helvetica Neue Light"/>
            </a:endParaRPr>
          </a:p>
        </p:txBody>
      </p:sp>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377788" y="1159525"/>
            <a:ext cx="885825" cy="161925"/>
          </a:xfrm>
          <a:prstGeom prst="rect">
            <a:avLst/>
          </a:prstGeom>
          <a:noFill/>
          <a:ln>
            <a:noFill/>
          </a:ln>
        </p:spPr>
      </p:pic>
      <p:pic>
        <p:nvPicPr>
          <p:cNvPr id="90" name="Google Shape;90;p1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497150" y="1437850"/>
            <a:ext cx="1993338" cy="190273"/>
          </a:xfrm>
          <a:prstGeom prst="rect">
            <a:avLst/>
          </a:prstGeom>
          <a:noFill/>
          <a:ln>
            <a:noFill/>
          </a:ln>
        </p:spPr>
      </p:pic>
      <p:pic>
        <p:nvPicPr>
          <p:cNvPr id="91" name="Google Shape;91;p1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497150" y="1668325"/>
            <a:ext cx="3409950" cy="495300"/>
          </a:xfrm>
          <a:prstGeom prst="rect">
            <a:avLst/>
          </a:prstGeom>
          <a:noFill/>
          <a:ln>
            <a:noFill/>
          </a:ln>
        </p:spPr>
      </p:pic>
      <p:sp>
        <p:nvSpPr>
          <p:cNvPr id="92" name="Google Shape;92;p17"/>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An s-t flow is a real valued function               that satisfies:</a:t>
            </a:r>
            <a:endParaRPr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(capacity)</a:t>
            </a:r>
            <a:endParaRPr i="1"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(conservation)</a:t>
            </a:r>
            <a:endParaRPr i="1"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8"/>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Max Flow Network: Example</a:t>
            </a:r>
            <a:endParaRPr sz="3200">
              <a:solidFill>
                <a:schemeClr val="accent5"/>
              </a:solidFill>
              <a:latin typeface="Helvetica Neue Light"/>
              <a:ea typeface="Helvetica Neue Light"/>
              <a:cs typeface="Helvetica Neue Light"/>
              <a:sym typeface="Helvetica Neue Light"/>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377788" y="1159525"/>
            <a:ext cx="885825" cy="161925"/>
          </a:xfrm>
          <a:prstGeom prst="rect">
            <a:avLst/>
          </a:prstGeom>
          <a:noFill/>
          <a:ln>
            <a:noFill/>
          </a:ln>
        </p:spPr>
      </p:pic>
      <p:pic>
        <p:nvPicPr>
          <p:cNvPr id="101" name="Google Shape;101;p1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497150" y="1437850"/>
            <a:ext cx="1993338" cy="190273"/>
          </a:xfrm>
          <a:prstGeom prst="rect">
            <a:avLst/>
          </a:prstGeom>
          <a:noFill/>
          <a:ln>
            <a:noFill/>
          </a:ln>
        </p:spPr>
      </p:pic>
      <p:pic>
        <p:nvPicPr>
          <p:cNvPr id="102" name="Google Shape;102;p1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497150" y="1668325"/>
            <a:ext cx="3409950" cy="495300"/>
          </a:xfrm>
          <a:prstGeom prst="rect">
            <a:avLst/>
          </a:prstGeom>
          <a:noFill/>
          <a:ln>
            <a:noFill/>
          </a:ln>
        </p:spPr>
      </p:pic>
      <p:sp>
        <p:nvSpPr>
          <p:cNvPr id="103" name="Google Shape;103;p18"/>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Helvetica Neue Light"/>
                <a:ea typeface="Helvetica Neue Light"/>
                <a:cs typeface="Helvetica Neue Light"/>
                <a:sym typeface="Helvetica Neue Light"/>
              </a:rPr>
              <a:t>Max flow amounts to compute s-t flow that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m</a:t>
            </a:r>
            <a:r>
              <a:rPr b="1" lang="en" sz="1700">
                <a:solidFill>
                  <a:schemeClr val="dk2"/>
                </a:solidFill>
                <a:latin typeface="Helvetica Neue"/>
                <a:ea typeface="Helvetica Neue"/>
                <a:cs typeface="Helvetica Neue"/>
                <a:sym typeface="Helvetica Neue"/>
              </a:rPr>
              <a:t>aximizes</a:t>
            </a:r>
            <a:r>
              <a:rPr lang="en" sz="1700">
                <a:solidFill>
                  <a:schemeClr val="dk2"/>
                </a:solidFill>
                <a:latin typeface="Helvetica Neue Light"/>
                <a:ea typeface="Helvetica Neue Light"/>
                <a:cs typeface="Helvetica Neue Light"/>
                <a:sym typeface="Helvetica Neue Light"/>
              </a:rPr>
              <a:t> the </a:t>
            </a:r>
            <a:r>
              <a:rPr b="1" lang="en" sz="1700">
                <a:solidFill>
                  <a:schemeClr val="dk2"/>
                </a:solidFill>
                <a:latin typeface="Helvetica Neue"/>
                <a:ea typeface="Helvetica Neue"/>
                <a:cs typeface="Helvetica Neue"/>
                <a:sym typeface="Helvetica Neue"/>
              </a:rPr>
              <a:t>net flow </a:t>
            </a:r>
            <a:endParaRPr b="1" sz="17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o</a:t>
            </a:r>
            <a:r>
              <a:rPr b="1" lang="en" sz="1700">
                <a:solidFill>
                  <a:schemeClr val="dk2"/>
                </a:solidFill>
                <a:latin typeface="Helvetica Neue"/>
                <a:ea typeface="Helvetica Neue"/>
                <a:cs typeface="Helvetica Neue"/>
                <a:sym typeface="Helvetica Neue"/>
              </a:rPr>
              <a:t>ut of the source</a:t>
            </a:r>
            <a:r>
              <a:rPr lang="en" sz="1700">
                <a:solidFill>
                  <a:schemeClr val="dk2"/>
                </a:solidFill>
                <a:latin typeface="Helvetica Neue Light"/>
                <a:ea typeface="Helvetica Neue Light"/>
                <a:cs typeface="Helvetica Neue Light"/>
                <a:sym typeface="Helvetica Neue Light"/>
              </a:rPr>
              <a:t>.</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04" name="Google Shape;104;p18"/>
          <p:cNvPicPr preferRelativeResize="0"/>
          <p:nvPr/>
        </p:nvPicPr>
        <p:blipFill>
          <a:blip r:embed="rId6">
            <a:alphaModFix/>
          </a:blip>
          <a:stretch>
            <a:fillRect/>
          </a:stretch>
        </p:blipFill>
        <p:spPr>
          <a:xfrm>
            <a:off x="2961388" y="2465775"/>
            <a:ext cx="4849133" cy="2675075"/>
          </a:xfrm>
          <a:prstGeom prst="rect">
            <a:avLst/>
          </a:prstGeom>
          <a:noFill/>
          <a:ln>
            <a:noFill/>
          </a:ln>
        </p:spPr>
      </p:pic>
      <p:sp>
        <p:nvSpPr>
          <p:cNvPr id="105" name="Google Shape;105;p18"/>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An s-t flow is a real valued function               that satisfies:</a:t>
            </a:r>
            <a:endParaRPr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(capacity)</a:t>
            </a:r>
            <a:endParaRPr i="1"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(conservation)</a:t>
            </a:r>
            <a:endParaRPr i="1"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9"/>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Max Flow Network: Example</a:t>
            </a:r>
            <a:endParaRPr sz="3200">
              <a:solidFill>
                <a:schemeClr val="accent5"/>
              </a:solidFill>
              <a:latin typeface="Helvetica Neue Light"/>
              <a:ea typeface="Helvetica Neue Light"/>
              <a:cs typeface="Helvetica Neue Light"/>
              <a:sym typeface="Helvetica Neue Light"/>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377788" y="1159525"/>
            <a:ext cx="885825" cy="161925"/>
          </a:xfrm>
          <a:prstGeom prst="rect">
            <a:avLst/>
          </a:prstGeom>
          <a:noFill/>
          <a:ln>
            <a:noFill/>
          </a:ln>
        </p:spPr>
      </p:pic>
      <p:pic>
        <p:nvPicPr>
          <p:cNvPr id="114" name="Google Shape;114;p1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497150" y="1437850"/>
            <a:ext cx="1993338" cy="190273"/>
          </a:xfrm>
          <a:prstGeom prst="rect">
            <a:avLst/>
          </a:prstGeom>
          <a:noFill/>
          <a:ln>
            <a:noFill/>
          </a:ln>
        </p:spPr>
      </p:pic>
      <p:pic>
        <p:nvPicPr>
          <p:cNvPr id="115" name="Google Shape;115;p1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497150" y="1668325"/>
            <a:ext cx="3409950" cy="495300"/>
          </a:xfrm>
          <a:prstGeom prst="rect">
            <a:avLst/>
          </a:prstGeom>
          <a:noFill/>
          <a:ln>
            <a:noFill/>
          </a:ln>
        </p:spPr>
      </p:pic>
      <p:sp>
        <p:nvSpPr>
          <p:cNvPr id="116" name="Google Shape;116;p19"/>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Helvetica Neue Light"/>
                <a:ea typeface="Helvetica Neue Light"/>
                <a:cs typeface="Helvetica Neue Light"/>
                <a:sym typeface="Helvetica Neue Light"/>
              </a:rPr>
              <a:t>Max flow amounts to compute s-t flow that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maximizes</a:t>
            </a:r>
            <a:r>
              <a:rPr lang="en" sz="1700">
                <a:solidFill>
                  <a:schemeClr val="dk2"/>
                </a:solidFill>
                <a:latin typeface="Helvetica Neue Light"/>
                <a:ea typeface="Helvetica Neue Light"/>
                <a:cs typeface="Helvetica Neue Light"/>
                <a:sym typeface="Helvetica Neue Light"/>
              </a:rPr>
              <a:t> the </a:t>
            </a:r>
            <a:r>
              <a:rPr b="1" lang="en" sz="1700">
                <a:solidFill>
                  <a:schemeClr val="dk2"/>
                </a:solidFill>
                <a:latin typeface="Helvetica Neue"/>
                <a:ea typeface="Helvetica Neue"/>
                <a:cs typeface="Helvetica Neue"/>
                <a:sym typeface="Helvetica Neue"/>
              </a:rPr>
              <a:t>net flow </a:t>
            </a:r>
            <a:endParaRPr b="1" sz="17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out of the source</a:t>
            </a:r>
            <a:r>
              <a:rPr lang="en" sz="1700">
                <a:solidFill>
                  <a:schemeClr val="dk2"/>
                </a:solidFill>
                <a:latin typeface="Helvetica Neue Light"/>
                <a:ea typeface="Helvetica Neue Light"/>
                <a:cs typeface="Helvetica Neue Light"/>
                <a:sym typeface="Helvetica Neue Light"/>
              </a:rPr>
              <a:t>.</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24</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17" name="Google Shape;117;p19"/>
          <p:cNvPicPr preferRelativeResize="0"/>
          <p:nvPr/>
        </p:nvPicPr>
        <p:blipFill>
          <a:blip r:embed="rId6">
            <a:alphaModFix/>
          </a:blip>
          <a:stretch>
            <a:fillRect/>
          </a:stretch>
        </p:blipFill>
        <p:spPr>
          <a:xfrm>
            <a:off x="2978700" y="2468425"/>
            <a:ext cx="4849133" cy="2675075"/>
          </a:xfrm>
          <a:prstGeom prst="rect">
            <a:avLst/>
          </a:prstGeom>
          <a:noFill/>
          <a:ln>
            <a:noFill/>
          </a:ln>
        </p:spPr>
      </p:pic>
      <p:sp>
        <p:nvSpPr>
          <p:cNvPr id="118" name="Google Shape;118;p19"/>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An s-t flow is a real valued function               that satisfies:</a:t>
            </a:r>
            <a:endParaRPr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(capacity)</a:t>
            </a:r>
            <a:endParaRPr i="1"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(conservation)</a:t>
            </a:r>
            <a:endParaRPr i="1" sz="18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20"/>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Max Flow Network: Example</a:t>
            </a:r>
            <a:endParaRPr sz="3200">
              <a:solidFill>
                <a:schemeClr val="accent5"/>
              </a:solidFill>
              <a:latin typeface="Helvetica Neue Light"/>
              <a:ea typeface="Helvetica Neue Light"/>
              <a:cs typeface="Helvetica Neue Light"/>
              <a:sym typeface="Helvetica Neue Light"/>
            </a:endParaRPr>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20"/>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An s-t flow is a real valued function               that satisfies:</a:t>
            </a:r>
            <a:endParaRPr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(capacity)</a:t>
            </a:r>
            <a:endParaRPr i="1" sz="1800">
              <a:solidFill>
                <a:schemeClr val="dk2"/>
              </a:solidFill>
              <a:latin typeface="Helvetica Neue Light"/>
              <a:ea typeface="Helvetica Neue Light"/>
              <a:cs typeface="Helvetica Neue Light"/>
              <a:sym typeface="Helvetica Neue Light"/>
            </a:endParaRPr>
          </a:p>
          <a:p>
            <a:pPr indent="-342900" lvl="0" marL="914400" rtl="0" algn="l">
              <a:spcBef>
                <a:spcPts val="0"/>
              </a:spcBef>
              <a:spcAft>
                <a:spcPts val="0"/>
              </a:spcAft>
              <a:buClr>
                <a:schemeClr val="dk2"/>
              </a:buClr>
              <a:buSzPts val="1800"/>
              <a:buFont typeface="Helvetica Neue Light"/>
              <a:buChar char="●"/>
            </a:pPr>
            <a:r>
              <a:rPr lang="en" sz="1800">
                <a:solidFill>
                  <a:schemeClr val="dk2"/>
                </a:solidFill>
                <a:latin typeface="Helvetica Neue Light"/>
                <a:ea typeface="Helvetica Neue Light"/>
                <a:cs typeface="Helvetica Neue Light"/>
                <a:sym typeface="Helvetica Neue Light"/>
              </a:rPr>
              <a:t>For all                  						   </a:t>
            </a:r>
            <a:r>
              <a:rPr i="1" lang="en" sz="1800">
                <a:solidFill>
                  <a:schemeClr val="dk2"/>
                </a:solidFill>
                <a:latin typeface="Helvetica Neue Light"/>
                <a:ea typeface="Helvetica Neue Light"/>
                <a:cs typeface="Helvetica Neue Light"/>
                <a:sym typeface="Helvetica Neue Light"/>
              </a:rPr>
              <a:t>(conservation)</a:t>
            </a:r>
            <a:endParaRPr i="1" sz="1800">
              <a:solidFill>
                <a:schemeClr val="dk2"/>
              </a:solidFill>
              <a:latin typeface="Helvetica Neue Light"/>
              <a:ea typeface="Helvetica Neue Light"/>
              <a:cs typeface="Helvetica Neue Light"/>
              <a:sym typeface="Helvetica Neue Light"/>
            </a:endParaRPr>
          </a:p>
        </p:txBody>
      </p:sp>
      <p:pic>
        <p:nvPicPr>
          <p:cNvPr id="127" name="Google Shape;127;p2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377788" y="1159525"/>
            <a:ext cx="885825" cy="161925"/>
          </a:xfrm>
          <a:prstGeom prst="rect">
            <a:avLst/>
          </a:prstGeom>
          <a:noFill/>
          <a:ln>
            <a:noFill/>
          </a:ln>
        </p:spPr>
      </p:pic>
      <p:pic>
        <p:nvPicPr>
          <p:cNvPr id="128" name="Google Shape;128;p2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497150" y="1437850"/>
            <a:ext cx="1993338" cy="190273"/>
          </a:xfrm>
          <a:prstGeom prst="rect">
            <a:avLst/>
          </a:prstGeom>
          <a:noFill/>
          <a:ln>
            <a:noFill/>
          </a:ln>
        </p:spPr>
      </p:pic>
      <p:pic>
        <p:nvPicPr>
          <p:cNvPr id="129" name="Google Shape;129;p2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497150" y="1668325"/>
            <a:ext cx="3409950" cy="495300"/>
          </a:xfrm>
          <a:prstGeom prst="rect">
            <a:avLst/>
          </a:prstGeom>
          <a:noFill/>
          <a:ln>
            <a:noFill/>
          </a:ln>
        </p:spPr>
      </p:pic>
      <p:sp>
        <p:nvSpPr>
          <p:cNvPr id="130" name="Google Shape;130;p20"/>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Helvetica Neue Light"/>
                <a:ea typeface="Helvetica Neue Light"/>
                <a:cs typeface="Helvetica Neue Light"/>
                <a:sym typeface="Helvetica Neue Light"/>
              </a:rPr>
              <a:t>Max flow amounts to compute s-t flow that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maximizes</a:t>
            </a:r>
            <a:r>
              <a:rPr lang="en" sz="1700">
                <a:solidFill>
                  <a:schemeClr val="dk2"/>
                </a:solidFill>
                <a:latin typeface="Helvetica Neue Light"/>
                <a:ea typeface="Helvetica Neue Light"/>
                <a:cs typeface="Helvetica Neue Light"/>
                <a:sym typeface="Helvetica Neue Light"/>
              </a:rPr>
              <a:t> the </a:t>
            </a:r>
            <a:r>
              <a:rPr b="1" lang="en" sz="1700">
                <a:solidFill>
                  <a:schemeClr val="dk2"/>
                </a:solidFill>
                <a:latin typeface="Helvetica Neue"/>
                <a:ea typeface="Helvetica Neue"/>
                <a:cs typeface="Helvetica Neue"/>
                <a:sym typeface="Helvetica Neue"/>
              </a:rPr>
              <a:t>net flow </a:t>
            </a:r>
            <a:endParaRPr b="1" sz="17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700">
                <a:solidFill>
                  <a:schemeClr val="dk2"/>
                </a:solidFill>
                <a:latin typeface="Helvetica Neue"/>
                <a:ea typeface="Helvetica Neue"/>
                <a:cs typeface="Helvetica Neue"/>
                <a:sym typeface="Helvetica Neue"/>
              </a:rPr>
              <a:t>out of the source</a:t>
            </a:r>
            <a:r>
              <a:rPr lang="en" sz="1700">
                <a:solidFill>
                  <a:schemeClr val="dk2"/>
                </a:solidFill>
                <a:latin typeface="Helvetica Neue Light"/>
                <a:ea typeface="Helvetica Neue Light"/>
                <a:cs typeface="Helvetica Neue Light"/>
                <a:sym typeface="Helvetica Neue Light"/>
              </a:rPr>
              <a:t>.</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28</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pic>
        <p:nvPicPr>
          <p:cNvPr id="131" name="Google Shape;131;p20"/>
          <p:cNvPicPr preferRelativeResize="0"/>
          <p:nvPr/>
        </p:nvPicPr>
        <p:blipFill>
          <a:blip r:embed="rId6">
            <a:alphaModFix/>
          </a:blip>
          <a:stretch>
            <a:fillRect/>
          </a:stretch>
        </p:blipFill>
        <p:spPr>
          <a:xfrm>
            <a:off x="2978700" y="2468425"/>
            <a:ext cx="4849133" cy="2675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1"/>
          <p:cNvSpPr txBox="1"/>
          <p:nvPr>
            <p:ph idx="4294967295" type="title"/>
          </p:nvPr>
        </p:nvSpPr>
        <p:spPr>
          <a:xfrm>
            <a:off x="2656600" y="445025"/>
            <a:ext cx="61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latin typeface="Helvetica Neue Light"/>
                <a:ea typeface="Helvetica Neue Light"/>
                <a:cs typeface="Helvetica Neue Light"/>
                <a:sym typeface="Helvetica Neue Light"/>
              </a:rPr>
              <a:t>A Quest towards an algorithm</a:t>
            </a:r>
            <a:endParaRPr sz="3200">
              <a:solidFill>
                <a:schemeClr val="accent5"/>
              </a:solidFill>
              <a:latin typeface="Helvetica Neue Light"/>
              <a:ea typeface="Helvetica Neue Light"/>
              <a:cs typeface="Helvetica Neue Light"/>
              <a:sym typeface="Helvetica Neue Light"/>
            </a:endParaRPr>
          </a:p>
        </p:txBody>
      </p:sp>
      <p:sp>
        <p:nvSpPr>
          <p:cNvPr id="138" name="Google Shape;13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1"/>
          <p:cNvSpPr txBox="1"/>
          <p:nvPr/>
        </p:nvSpPr>
        <p:spPr>
          <a:xfrm>
            <a:off x="1842150" y="1009000"/>
            <a:ext cx="6839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Light"/>
                <a:ea typeface="Helvetica Neue Light"/>
                <a:cs typeface="Helvetica Neue Light"/>
                <a:sym typeface="Helvetica Neue Light"/>
              </a:rPr>
              <a:t>Find an s-t path where each arc has 		         and </a:t>
            </a:r>
            <a:r>
              <a:rPr b="1" lang="en" sz="1800">
                <a:solidFill>
                  <a:schemeClr val="dk2"/>
                </a:solidFill>
                <a:latin typeface="Helvetica Neue"/>
                <a:ea typeface="Helvetica Neue"/>
                <a:cs typeface="Helvetica Neue"/>
                <a:sym typeface="Helvetica Neue"/>
              </a:rPr>
              <a:t>augment</a:t>
            </a:r>
            <a:r>
              <a:rPr lang="en" sz="1800">
                <a:solidFill>
                  <a:schemeClr val="dk2"/>
                </a:solidFill>
                <a:latin typeface="Helvetica Neue Light"/>
                <a:ea typeface="Helvetica Neue Light"/>
                <a:cs typeface="Helvetica Neue Light"/>
                <a:sym typeface="Helvetica Neue Light"/>
              </a:rPr>
              <a:t> flow along the path.</a:t>
            </a:r>
            <a:endParaRPr sz="1800">
              <a:solidFill>
                <a:schemeClr val="dk2"/>
              </a:solidFill>
              <a:latin typeface="Helvetica Neue Light"/>
              <a:ea typeface="Helvetica Neue Light"/>
              <a:cs typeface="Helvetica Neue Light"/>
              <a:sym typeface="Helvetica Neue Light"/>
            </a:endParaRPr>
          </a:p>
        </p:txBody>
      </p:sp>
      <p:pic>
        <p:nvPicPr>
          <p:cNvPr id="140" name="Google Shape;140;p2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552350" y="1133525"/>
            <a:ext cx="990600" cy="200025"/>
          </a:xfrm>
          <a:prstGeom prst="rect">
            <a:avLst/>
          </a:prstGeom>
          <a:noFill/>
          <a:ln>
            <a:noFill/>
          </a:ln>
        </p:spPr>
      </p:pic>
      <p:pic>
        <p:nvPicPr>
          <p:cNvPr id="141" name="Google Shape;141;p21"/>
          <p:cNvPicPr preferRelativeResize="0"/>
          <p:nvPr/>
        </p:nvPicPr>
        <p:blipFill>
          <a:blip r:embed="rId4">
            <a:alphaModFix/>
          </a:blip>
          <a:stretch>
            <a:fillRect/>
          </a:stretch>
        </p:blipFill>
        <p:spPr>
          <a:xfrm>
            <a:off x="3006700" y="3486150"/>
            <a:ext cx="5133975" cy="1657350"/>
          </a:xfrm>
          <a:prstGeom prst="rect">
            <a:avLst/>
          </a:prstGeom>
          <a:noFill/>
          <a:ln>
            <a:noFill/>
          </a:ln>
        </p:spPr>
      </p:pic>
      <p:sp>
        <p:nvSpPr>
          <p:cNvPr id="142" name="Google Shape;142;p21"/>
          <p:cNvSpPr txBox="1"/>
          <p:nvPr/>
        </p:nvSpPr>
        <p:spPr>
          <a:xfrm>
            <a:off x="152400" y="2830250"/>
            <a:ext cx="2597700" cy="21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700">
                <a:solidFill>
                  <a:srgbClr val="A61C00"/>
                </a:solidFill>
                <a:latin typeface="Helvetica Neue Light"/>
                <a:ea typeface="Helvetica Neue Light"/>
                <a:cs typeface="Helvetica Neue Light"/>
                <a:sym typeface="Helvetica Neue Light"/>
              </a:rPr>
              <a:t>Value = 0</a:t>
            </a:r>
            <a:endParaRPr sz="1700">
              <a:solidFill>
                <a:srgbClr val="A61C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7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